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tbrUzpRPqupgWyryKEaD1duTG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3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a-DK" sz="1800" dirty="0">
                <a:effectLst/>
                <a:latin typeface="Verdana" panose="020B0604030504040204" pitchFamily="34" charset="0"/>
                <a:ea typeface="Arial" panose="020B0604020202020204" pitchFamily="34" charset="0"/>
                <a:cs typeface="Arial" panose="020B0604020202020204" pitchFamily="34" charset="0"/>
              </a:rPr>
              <a:t>Når du skal orientere om ordblindhed i klassen, kan du begynde med at præsentere dem for følgende overskrifter, som uddybes på de følgende slides.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a-DK" sz="1800" dirty="0">
                <a:effectLst/>
                <a:latin typeface="Verdana" panose="020B0604030504040204" pitchFamily="34" charset="0"/>
                <a:ea typeface="Arial" panose="020B0604020202020204" pitchFamily="34" charset="0"/>
                <a:cs typeface="Arial" panose="020B0604020202020204" pitchFamily="34" charset="0"/>
              </a:rPr>
              <a:t>Læs nærmere om forberedelse og gennemgang af punkterne i afsnittet om Klassen og kammeraterne i </a:t>
            </a:r>
            <a:r>
              <a:rPr lang="da-DK" sz="1800" i="1" dirty="0">
                <a:effectLst/>
                <a:latin typeface="Verdana" panose="020B0604030504040204" pitchFamily="34" charset="0"/>
                <a:ea typeface="Arial" panose="020B0604020202020204" pitchFamily="34" charset="0"/>
                <a:cs typeface="Arial" panose="020B0604020202020204" pitchFamily="34" charset="0"/>
              </a:rPr>
              <a:t>Ordblindes vej til mestring – en praktisk guide til indsatsen for ordblinde elever </a:t>
            </a:r>
            <a:r>
              <a:rPr lang="da-DK" sz="1800" dirty="0">
                <a:effectLst/>
                <a:latin typeface="Verdana" panose="020B0604030504040204" pitchFamily="34" charset="0"/>
                <a:ea typeface="Arial" panose="020B0604020202020204" pitchFamily="34" charset="0"/>
                <a:cs typeface="Arial" panose="020B0604020202020204" pitchFamily="34" charset="0"/>
              </a:rPr>
              <a:t>(M.A. Midtgaard &amp; M.B. Laursen, 2023).  </a:t>
            </a: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fb9fbb15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a-DK" dirty="0">
                <a:solidFill>
                  <a:schemeClr val="dk1"/>
                </a:solidFill>
              </a:rPr>
              <a:t>Husk at sige:  </a:t>
            </a:r>
            <a:br>
              <a:rPr lang="da-DK" dirty="0">
                <a:solidFill>
                  <a:schemeClr val="dk1"/>
                </a:solidFill>
              </a:rPr>
            </a:br>
            <a:r>
              <a:rPr lang="da-DK" dirty="0">
                <a:solidFill>
                  <a:schemeClr val="dk1"/>
                </a:solidFill>
              </a:rPr>
              <a:t>Ordblindhed kan man ikke selv gøre for og betyder ikke, at man ikke har læsetrænet nok.</a:t>
            </a:r>
            <a:br>
              <a:rPr lang="da-DK" dirty="0">
                <a:solidFill>
                  <a:schemeClr val="dk1"/>
                </a:solidFill>
              </a:rPr>
            </a:br>
            <a:r>
              <a:rPr lang="da-DK" dirty="0">
                <a:solidFill>
                  <a:schemeClr val="dk1"/>
                </a:solidFill>
              </a:rPr>
              <a:t>Ordblinde kan godt blive dygtige til at læse og/eller skrive, men det kræver ekstrahårdt arbejde.</a:t>
            </a:r>
            <a:endParaRPr dirty="0">
              <a:solidFill>
                <a:schemeClr val="dk1"/>
              </a:solidFill>
            </a:endParaRPr>
          </a:p>
          <a:p>
            <a:pPr marL="0" lvl="0" indent="0" algn="l" rtl="0">
              <a:spcBef>
                <a:spcPts val="0"/>
              </a:spcBef>
              <a:spcAft>
                <a:spcPts val="0"/>
              </a:spcAft>
              <a:buClr>
                <a:schemeClr val="dk1"/>
              </a:buClr>
              <a:buSzPts val="1100"/>
              <a:buFont typeface="Arial"/>
              <a:buNone/>
            </a:pPr>
            <a:r>
              <a:rPr lang="da-DK" dirty="0">
                <a:solidFill>
                  <a:schemeClr val="dk1"/>
                </a:solidFill>
              </a:rPr>
              <a:t>Ordblinde skal være særligt opmærksomme på, hvad der oplader og aflader deres batterier. Lad evt. en rollemodel komme med konkrete eksempler på batteritid.</a:t>
            </a:r>
            <a:endParaRPr dirty="0">
              <a:solidFill>
                <a:schemeClr val="dk1"/>
              </a:solidFill>
            </a:endParaRPr>
          </a:p>
        </p:txBody>
      </p:sp>
      <p:sp>
        <p:nvSpPr>
          <p:cNvPr id="90" name="Google Shape;90;g1ffb9fbb15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ffb9fbb1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a-DK" dirty="0">
                <a:solidFill>
                  <a:schemeClr val="dk1"/>
                </a:solidFill>
              </a:rPr>
              <a:t>Vis </a:t>
            </a:r>
            <a:r>
              <a:rPr lang="da-DK" sz="1800" dirty="0">
                <a:effectLst/>
                <a:latin typeface="Verdana" panose="020B0604030504040204" pitchFamily="34" charset="0"/>
                <a:ea typeface="Arial" panose="020B0604020202020204" pitchFamily="34" charset="0"/>
                <a:cs typeface="Arial" panose="020B0604020202020204" pitchFamily="34" charset="0"/>
              </a:rPr>
              <a:t>videoen “Alle med ordblindhed” fra www.etlivsomordblind.dk/ordblind-i-folkeskolen. </a:t>
            </a:r>
            <a:br>
              <a:rPr lang="da-DK" sz="1800" dirty="0">
                <a:effectLst/>
                <a:latin typeface="Verdana" panose="020B0604030504040204" pitchFamily="34" charset="0"/>
                <a:ea typeface="Arial" panose="020B0604020202020204" pitchFamily="34" charset="0"/>
                <a:cs typeface="Arial" panose="020B0604020202020204" pitchFamily="34" charset="0"/>
              </a:rPr>
            </a:br>
            <a:r>
              <a:rPr lang="da-DK" dirty="0">
                <a:solidFill>
                  <a:schemeClr val="dk1"/>
                </a:solidFill>
              </a:rPr>
              <a:t>Der kan tages endnu mere udgangspunkt i en snak om kendte ordblinde. </a:t>
            </a:r>
            <a:endParaRPr dirty="0"/>
          </a:p>
        </p:txBody>
      </p:sp>
      <p:sp>
        <p:nvSpPr>
          <p:cNvPr id="98" name="Google Shape;98;g1ffb9fbb15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fb9fbb15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a-DK" sz="1800" dirty="0">
                <a:effectLst/>
                <a:latin typeface="Verdana" panose="020B0604030504040204" pitchFamily="34" charset="0"/>
                <a:ea typeface="Arial" panose="020B0604020202020204" pitchFamily="34" charset="0"/>
                <a:cs typeface="Arial" panose="020B0604020202020204" pitchFamily="34" charset="0"/>
              </a:rPr>
              <a:t>Det at være ordblind kan faktisk gå hen og blive en fordel. Italesættelsen af ordblindheden som noget helt acceptabelt og positivt er yderst vigtigt for forståelsen og accepten. </a:t>
            </a:r>
          </a:p>
          <a:p>
            <a:pPr marL="0" lvl="0" indent="0" algn="l" rtl="0">
              <a:spcBef>
                <a:spcPts val="0"/>
              </a:spcBef>
              <a:spcAft>
                <a:spcPts val="0"/>
              </a:spcAft>
              <a:buClr>
                <a:schemeClr val="dk1"/>
              </a:buClr>
              <a:buSzPts val="1100"/>
              <a:buFont typeface="Arial"/>
              <a:buNone/>
            </a:pPr>
            <a:r>
              <a:rPr lang="da-DK" sz="1800" dirty="0">
                <a:effectLst/>
                <a:latin typeface="Verdana" panose="020B0604030504040204" pitchFamily="34" charset="0"/>
                <a:ea typeface="Arial" panose="020B0604020202020204" pitchFamily="34" charset="0"/>
                <a:cs typeface="Arial" panose="020B0604020202020204" pitchFamily="34" charset="0"/>
              </a:rPr>
              <a:t>Præsenter de ti fordele ved at være ordblind, som du finder i værktøjskassen i bogen eller online på </a:t>
            </a:r>
            <a:r>
              <a:rPr lang="da-DK" sz="1000" dirty="0">
                <a:solidFill>
                  <a:schemeClr val="dk1"/>
                </a:solidFill>
                <a:latin typeface="Verdana"/>
                <a:ea typeface="Verdana"/>
                <a:cs typeface="Verdana"/>
                <a:sym typeface="Verdana"/>
              </a:rPr>
              <a:t>www.</a:t>
            </a:r>
            <a:r>
              <a:rPr lang="da-DK" sz="1000" dirty="0">
                <a:solidFill>
                  <a:srgbClr val="FF0000"/>
                </a:solidFill>
                <a:highlight>
                  <a:srgbClr val="FFFF00"/>
                </a:highlight>
                <a:latin typeface="Verdana"/>
                <a:ea typeface="Verdana"/>
                <a:cs typeface="Verdana"/>
                <a:sym typeface="Verdana"/>
              </a:rPr>
              <a:t>dpf.dk/produkt/ordblindes-vej-til-mestring.</a:t>
            </a:r>
            <a:endParaRPr dirty="0"/>
          </a:p>
        </p:txBody>
      </p:sp>
      <p:sp>
        <p:nvSpPr>
          <p:cNvPr id="106" name="Google Shape;106;g1ffb9fbb15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fb9fbb15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Træk tråde tilbage til indskolingen, hvor eleverne lærte at læse ved hjælpe af bogstavernes lyde. Allerede på dette tidspunkt var de svære at lære for de nu ordblinde elever.</a:t>
            </a:r>
          </a:p>
          <a:p>
            <a:pPr marL="0" lvl="0" indent="0" algn="l" rtl="0">
              <a:spcBef>
                <a:spcPts val="0"/>
              </a:spcBef>
              <a:spcAft>
                <a:spcPts val="0"/>
              </a:spcAft>
              <a:buNone/>
            </a:pPr>
            <a:r>
              <a:rPr lang="da-DK" dirty="0"/>
              <a:t>Det er faktisk ret smart og heldigt, at problemet kan løses så forholdsvist nemt med læse- og skriveteknologi (LST). Men da det tager længere tid, i hvert fald som nybegynder med LST, er det helt naturligt, at de ordblinde får mere tid til at lave deres opgaver – dvs. det er ikke snyd. </a:t>
            </a:r>
          </a:p>
        </p:txBody>
      </p:sp>
      <p:sp>
        <p:nvSpPr>
          <p:cNvPr id="115" name="Google Shape;115;g1ffb9fbb15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fb9fbb15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a-DK" dirty="0">
                <a:solidFill>
                  <a:schemeClr val="dk1"/>
                </a:solidFill>
              </a:rPr>
              <a:t>Vær opmærksom på at få italesat vigtigheden i, at man som gruppemedlem er opmærksom på, hvilken rolle den ordblinde gerne vil have. Det kan godt være, at den ordblinde gerne vil læse eller skrive (med brug af LST). </a:t>
            </a:r>
            <a:endParaRPr dirty="0">
              <a:solidFill>
                <a:schemeClr val="dk1"/>
              </a:solidFill>
            </a:endParaRPr>
          </a:p>
          <a:p>
            <a:pPr marL="0" lvl="0" indent="0" algn="l" rtl="0">
              <a:spcBef>
                <a:spcPts val="0"/>
              </a:spcBef>
              <a:spcAft>
                <a:spcPts val="0"/>
              </a:spcAft>
              <a:buClr>
                <a:schemeClr val="dk1"/>
              </a:buClr>
              <a:buSzPts val="1100"/>
              <a:buFont typeface="Arial"/>
              <a:buNone/>
            </a:pPr>
            <a:r>
              <a:rPr lang="da-DK" dirty="0">
                <a:solidFill>
                  <a:schemeClr val="dk1"/>
                </a:solidFill>
              </a:rPr>
              <a:t>Dialogen er omdrejningspunktet og selvfølgelig ikke kun om den ordblinde elevs vanskeligheder. </a:t>
            </a:r>
            <a:endParaRPr dirty="0">
              <a:solidFill>
                <a:schemeClr val="dk1"/>
              </a:solidFill>
            </a:endParaRPr>
          </a:p>
          <a:p>
            <a:pPr marL="0" lvl="0" indent="0" algn="l" rtl="0">
              <a:spcBef>
                <a:spcPts val="0"/>
              </a:spcBef>
              <a:spcAft>
                <a:spcPts val="0"/>
              </a:spcAft>
              <a:buClr>
                <a:schemeClr val="dk1"/>
              </a:buClr>
              <a:buSzPts val="1100"/>
              <a:buFont typeface="Arial"/>
              <a:buNone/>
            </a:pPr>
            <a:r>
              <a:rPr lang="da-DK" dirty="0">
                <a:solidFill>
                  <a:schemeClr val="dk1"/>
                </a:solidFill>
              </a:rPr>
              <a:t>En evt. rollemodel vil kunne fremlægge fordele ved at have en ordblind med i gruppen, hvis han/hun er blevet god og hurtig til at bruge sin LST (fx tale til tekst, når der skal skrives).</a:t>
            </a:r>
            <a:endParaRPr dirty="0">
              <a:solidFill>
                <a:schemeClr val="dk1"/>
              </a:solidFill>
            </a:endParaRPr>
          </a:p>
        </p:txBody>
      </p:sp>
      <p:sp>
        <p:nvSpPr>
          <p:cNvPr id="127" name="Google Shape;127;g1ffb9fbb15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fb9fbb1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a-DK" dirty="0">
                <a:solidFill>
                  <a:schemeClr val="dk1"/>
                </a:solidFill>
              </a:rPr>
              <a:t>Her kan en evt. rollemodel bruges til at fortælle, hvad der for ham/hende har virket godt i forhold til klassekammeraterne.</a:t>
            </a:r>
            <a:endParaRPr dirty="0">
              <a:solidFill>
                <a:schemeClr val="dk1"/>
              </a:solidFill>
            </a:endParaRPr>
          </a:p>
          <a:p>
            <a:pPr marL="0" lvl="0" indent="0" algn="l" rtl="0">
              <a:spcBef>
                <a:spcPts val="0"/>
              </a:spcBef>
              <a:spcAft>
                <a:spcPts val="0"/>
              </a:spcAft>
              <a:buClr>
                <a:schemeClr val="dk1"/>
              </a:buClr>
              <a:buSzPts val="1100"/>
              <a:buFont typeface="Arial"/>
              <a:buNone/>
            </a:pPr>
            <a:r>
              <a:rPr lang="da-DK" dirty="0">
                <a:solidFill>
                  <a:schemeClr val="dk1"/>
                </a:solidFill>
              </a:rPr>
              <a:t>Vigtigt er det at have fokus på, at den ordblinde er meget mere end ordblindheden. Ordblindheden er blot noget, man har, ikke noget man er. </a:t>
            </a:r>
            <a:endParaRPr dirty="0">
              <a:solidFill>
                <a:schemeClr val="dk1"/>
              </a:solidFill>
            </a:endParaRPr>
          </a:p>
          <a:p>
            <a:pPr marL="0" lvl="0" indent="0" algn="l" rtl="0">
              <a:spcBef>
                <a:spcPts val="0"/>
              </a:spcBef>
              <a:spcAft>
                <a:spcPts val="0"/>
              </a:spcAft>
              <a:buClr>
                <a:schemeClr val="dk1"/>
              </a:buClr>
              <a:buSzPts val="1100"/>
              <a:buFont typeface="Arial"/>
              <a:buNone/>
            </a:pPr>
            <a:r>
              <a:rPr lang="da-DK" dirty="0">
                <a:solidFill>
                  <a:schemeClr val="dk1"/>
                </a:solidFill>
              </a:rPr>
              <a:t>Det er oplagt, at den ordblinde ved sidste sætning selv byder ind med sine behov og ønsker.</a:t>
            </a:r>
            <a:endParaRPr dirty="0"/>
          </a:p>
        </p:txBody>
      </p:sp>
      <p:sp>
        <p:nvSpPr>
          <p:cNvPr id="136" name="Google Shape;136;g1ffb9fbb15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1567bd0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1567bd0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Spørg, om der er yderligere spørgsmål (besvares af dig og/eller rollemodel). </a:t>
            </a:r>
          </a:p>
          <a:p>
            <a:pPr marL="0" lvl="0" indent="0" algn="l" rtl="0">
              <a:spcBef>
                <a:spcPts val="0"/>
              </a:spcBef>
              <a:spcAft>
                <a:spcPts val="0"/>
              </a:spcAft>
              <a:buNone/>
            </a:pPr>
            <a:r>
              <a:rPr lang="da-DK" dirty="0"/>
              <a:t>Fortæl, at du som læsevejleder jævnligt vil komme forbi i klassen, og at de altid har lov at stille spørgsmål. </a:t>
            </a:r>
          </a:p>
          <a:p>
            <a:pPr marL="0" lvl="0" indent="0" algn="l" rtl="0">
              <a:spcBef>
                <a:spcPts val="0"/>
              </a:spcBef>
              <a:spcAft>
                <a:spcPts val="0"/>
              </a:spcAft>
              <a:buNone/>
            </a:pPr>
            <a:r>
              <a:rPr lang="da-DK" dirty="0"/>
              <a:t>”Tak for hjælpen” til rollemodellen – bed klassen om at give en klapsalve.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pd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etlivsomordblind.dk/ordblind-i-folkeskol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df"/><Relationship Id="rId5" Type="http://schemas.openxmlformats.org/officeDocument/2006/relationships/image" Target="../media/image5.png"/><Relationship Id="rId4" Type="http://schemas.openxmlformats.org/officeDocument/2006/relationships/image" Target="../media/image6.pd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df"/><Relationship Id="rId5" Type="http://schemas.openxmlformats.org/officeDocument/2006/relationships/image" Target="../media/image7.png"/><Relationship Id="rId4" Type="http://schemas.openxmlformats.org/officeDocument/2006/relationships/image" Target="../media/image10.pd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df"/><Relationship Id="rId5" Type="http://schemas.openxmlformats.org/officeDocument/2006/relationships/image" Target="../media/image9.png"/><Relationship Id="rId4" Type="http://schemas.openxmlformats.org/officeDocument/2006/relationships/image" Target="../media/image14.pd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d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5605888"/>
            <a:ext cx="12192000" cy="1270000"/>
          </a:xfrm>
          <a:prstGeom prst="rect">
            <a:avLst/>
          </a:prstGeom>
          <a:noFill/>
          <a:ln>
            <a:noFill/>
          </a:ln>
        </p:spPr>
      </p:pic>
      <p:sp>
        <p:nvSpPr>
          <p:cNvPr id="85" name="Google Shape;85;p1"/>
          <p:cNvSpPr txBox="1"/>
          <p:nvPr/>
        </p:nvSpPr>
        <p:spPr>
          <a:xfrm>
            <a:off x="311700" y="445025"/>
            <a:ext cx="116715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800" b="1" cap="all" dirty="0">
                <a:solidFill>
                  <a:srgbClr val="000000"/>
                </a:solidFill>
                <a:latin typeface="DIN-Bold"/>
                <a:ea typeface="Verdana" panose="020B0604030504040204" pitchFamily="34" charset="0"/>
              </a:rPr>
              <a:t>Orientering om ordblindhed</a:t>
            </a:r>
            <a:endParaRPr sz="2800" b="1" cap="all" dirty="0">
              <a:solidFill>
                <a:srgbClr val="000000"/>
              </a:solidFill>
              <a:latin typeface="DIN-Bold"/>
              <a:ea typeface="Verdana" panose="020B0604030504040204" pitchFamily="34" charset="0"/>
            </a:endParaRPr>
          </a:p>
        </p:txBody>
      </p:sp>
      <p:sp>
        <p:nvSpPr>
          <p:cNvPr id="86" name="Google Shape;86;p1"/>
          <p:cNvSpPr txBox="1"/>
          <p:nvPr/>
        </p:nvSpPr>
        <p:spPr>
          <a:xfrm>
            <a:off x="311700" y="1321536"/>
            <a:ext cx="11671500" cy="42327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Kort </a:t>
            </a:r>
            <a:r>
              <a:rPr lang="da-DK" sz="2300" dirty="0">
                <a:solidFill>
                  <a:schemeClr val="dk1"/>
                </a:solidFill>
                <a:latin typeface="DIN-Regular"/>
                <a:ea typeface="Verdana" panose="020B0604030504040204" pitchFamily="34" charset="0"/>
              </a:rPr>
              <a:t>info</a:t>
            </a:r>
            <a:r>
              <a:rPr lang="da-DK" sz="2300" dirty="0">
                <a:solidFill>
                  <a:srgbClr val="333333"/>
                </a:solidFill>
                <a:latin typeface="DIN-Regular"/>
                <a:ea typeface="Verdana" panose="020B0604030504040204" pitchFamily="34" charset="0"/>
              </a:rPr>
              <a:t> om ordblindhed. </a:t>
            </a:r>
            <a:endParaRPr sz="2300" dirty="0">
              <a:solidFill>
                <a:srgbClr val="333333"/>
              </a:solidFill>
              <a:latin typeface="DIN-Regular"/>
              <a:ea typeface="Verdana" panose="020B0604030504040204" pitchFamily="34" charset="0"/>
            </a:endParaRPr>
          </a:p>
          <a:p>
            <a:pPr marL="457200" lvl="0" indent="-374650" algn="l" rtl="0">
              <a:lnSpc>
                <a:spcPct val="150000"/>
              </a:lnSpc>
              <a:spcBef>
                <a:spcPts val="0"/>
              </a:spcBef>
              <a:spcAft>
                <a:spcPts val="0"/>
              </a:spcAft>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De ti fordele ved ordblindhed.</a:t>
            </a:r>
            <a:endParaRPr sz="2300" dirty="0">
              <a:solidFill>
                <a:srgbClr val="333333"/>
              </a:solidFill>
              <a:latin typeface="DIN-Regular"/>
              <a:ea typeface="Verdana" panose="020B0604030504040204" pitchFamily="34" charset="0"/>
            </a:endParaRPr>
          </a:p>
          <a:p>
            <a:pPr marL="457200" lvl="0" indent="-374650" algn="l" rtl="0">
              <a:lnSpc>
                <a:spcPct val="150000"/>
              </a:lnSpc>
              <a:spcBef>
                <a:spcPts val="0"/>
              </a:spcBef>
              <a:spcAft>
                <a:spcPts val="0"/>
              </a:spcAft>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De ordblindes hjælpemidler.</a:t>
            </a:r>
            <a:endParaRPr sz="2300" dirty="0">
              <a:solidFill>
                <a:srgbClr val="333333"/>
              </a:solidFill>
              <a:latin typeface="DIN-Regular"/>
              <a:ea typeface="Verdana" panose="020B0604030504040204" pitchFamily="34" charset="0"/>
            </a:endParaRPr>
          </a:p>
          <a:p>
            <a:pPr marL="457200" lvl="0" indent="-374650" algn="l" rtl="0">
              <a:lnSpc>
                <a:spcPct val="150000"/>
              </a:lnSpc>
              <a:spcBef>
                <a:spcPts val="0"/>
              </a:spcBef>
              <a:spcAft>
                <a:spcPts val="0"/>
              </a:spcAft>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Sådan er du en god samarbejdsmakker.</a:t>
            </a:r>
            <a:endParaRPr sz="2300" dirty="0">
              <a:solidFill>
                <a:srgbClr val="333333"/>
              </a:solidFill>
              <a:latin typeface="DIN-Regular"/>
              <a:ea typeface="Verdana" panose="020B0604030504040204" pitchFamily="34" charset="0"/>
            </a:endParaRPr>
          </a:p>
          <a:p>
            <a:pPr marL="457200" lvl="0" indent="-374650" algn="l" rtl="0">
              <a:lnSpc>
                <a:spcPct val="150000"/>
              </a:lnSpc>
              <a:spcBef>
                <a:spcPts val="0"/>
              </a:spcBef>
              <a:spcAft>
                <a:spcPts val="0"/>
              </a:spcAft>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Sådan er du en god klassekammerat.</a:t>
            </a:r>
            <a:endParaRPr sz="2300" dirty="0">
              <a:solidFill>
                <a:srgbClr val="333333"/>
              </a:solidFill>
              <a:latin typeface="DIN-Regular"/>
              <a:ea typeface="Verdana" panose="020B0604030504040204" pitchFamily="34" charset="0"/>
            </a:endParaRPr>
          </a:p>
          <a:p>
            <a:pPr marL="457200" lvl="0" indent="-374650" algn="l" rtl="0">
              <a:lnSpc>
                <a:spcPct val="150000"/>
              </a:lnSpc>
              <a:spcBef>
                <a:spcPts val="0"/>
              </a:spcBef>
              <a:spcAft>
                <a:spcPts val="0"/>
              </a:spcAft>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Spørgsmål og afrunding.</a:t>
            </a:r>
            <a:endParaRPr sz="2800" dirty="0">
              <a:solidFill>
                <a:srgbClr val="333333"/>
              </a:solidFill>
              <a:latin typeface="DIN-Regular"/>
              <a:ea typeface="Verdana" panose="020B0604030504040204" pitchFamily="34" charset="0"/>
            </a:endParaRPr>
          </a:p>
        </p:txBody>
      </p:sp>
      <p:sp>
        <p:nvSpPr>
          <p:cNvPr id="2"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9" name="Billede 8" descr="slide 1_powerpoint.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7345789" y="0"/>
            <a:ext cx="4846211"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ffb9fbb155_0_32"/>
          <p:cNvPicPr preferRelativeResize="0"/>
          <p:nvPr/>
        </p:nvPicPr>
        <p:blipFill rotWithShape="1">
          <a:blip r:embed="rId3">
            <a:alphaModFix/>
          </a:blip>
          <a:srcRect/>
          <a:stretch/>
        </p:blipFill>
        <p:spPr>
          <a:xfrm>
            <a:off x="0" y="5588000"/>
            <a:ext cx="12192000" cy="1270000"/>
          </a:xfrm>
          <a:prstGeom prst="rect">
            <a:avLst/>
          </a:prstGeom>
          <a:noFill/>
          <a:ln>
            <a:noFill/>
          </a:ln>
        </p:spPr>
      </p:pic>
      <p:sp>
        <p:nvSpPr>
          <p:cNvPr id="93" name="Google Shape;93;g1ffb9fbb155_0_32"/>
          <p:cNvSpPr txBox="1"/>
          <p:nvPr/>
        </p:nvSpPr>
        <p:spPr>
          <a:xfrm>
            <a:off x="311700" y="445025"/>
            <a:ext cx="116715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da-DK" sz="2800" b="1" dirty="0">
                <a:solidFill>
                  <a:schemeClr val="dk1"/>
                </a:solidFill>
                <a:latin typeface="DIN-Bold"/>
                <a:ea typeface="Verdana" panose="020B0604030504040204" pitchFamily="34" charset="0"/>
                <a:cs typeface="DIN-Bold"/>
              </a:rPr>
              <a:t>KORT INFO OM ORDBLINDHED</a:t>
            </a:r>
            <a:endParaRPr sz="2800" b="1" dirty="0">
              <a:solidFill>
                <a:srgbClr val="000000"/>
              </a:solidFill>
              <a:latin typeface="DIN-Bold"/>
              <a:ea typeface="Verdana" panose="020B0604030504040204" pitchFamily="34" charset="0"/>
              <a:cs typeface="DIN-Bold"/>
            </a:endParaRPr>
          </a:p>
        </p:txBody>
      </p:sp>
      <p:sp>
        <p:nvSpPr>
          <p:cNvPr id="94" name="Google Shape;94;g1ffb9fbb155_0_32"/>
          <p:cNvSpPr txBox="1"/>
          <p:nvPr/>
        </p:nvSpPr>
        <p:spPr>
          <a:xfrm>
            <a:off x="311700" y="1321536"/>
            <a:ext cx="11671500" cy="4232700"/>
          </a:xfrm>
          <a:prstGeom prst="rect">
            <a:avLst/>
          </a:prstGeom>
          <a:noFill/>
          <a:ln>
            <a:noFill/>
          </a:ln>
        </p:spPr>
        <p:txBody>
          <a:bodyPr spcFirstLastPara="1" wrap="square" lIns="91425" tIns="91425" rIns="91425" bIns="91425" anchor="t" anchorCtr="0">
            <a:noAutofit/>
          </a:bodyPr>
          <a:lstStyle/>
          <a:p>
            <a:pPr marL="285750" lvl="0" indent="-285750" algn="l" rtl="0">
              <a:lnSpc>
                <a:spcPts val="2920"/>
              </a:lnSpc>
              <a:spcBef>
                <a:spcPts val="0"/>
              </a:spcBef>
              <a:spcAft>
                <a:spcPts val="0"/>
              </a:spcAft>
              <a:buFont typeface="Arial" panose="020B0604020202020204" pitchFamily="34" charset="0"/>
              <a:buChar char="•"/>
            </a:pPr>
            <a:r>
              <a:rPr lang="da-DK" sz="2300" dirty="0">
                <a:solidFill>
                  <a:srgbClr val="333333"/>
                </a:solidFill>
                <a:highlight>
                  <a:schemeClr val="lt1"/>
                </a:highlight>
                <a:latin typeface="DIN-Regular"/>
                <a:ea typeface="Verdana" panose="020B0604030504040204" pitchFamily="34" charset="0"/>
                <a:cs typeface="DIN-Regular"/>
              </a:rPr>
              <a:t>1-2 ordblinde elever i næsten alle klasser. </a:t>
            </a:r>
            <a:r>
              <a:rPr lang="da-DK" sz="2300" dirty="0">
                <a:solidFill>
                  <a:srgbClr val="333333"/>
                </a:solidFill>
                <a:latin typeface="DIN-Regular"/>
                <a:ea typeface="Verdana" panose="020B0604030504040204" pitchFamily="34" charset="0"/>
                <a:cs typeface="DIN-Regular"/>
              </a:rPr>
              <a:t>Ordblindhed er medfødt, </a:t>
            </a:r>
            <a:br>
              <a:rPr lang="da-DK" sz="2300" dirty="0">
                <a:solidFill>
                  <a:srgbClr val="333333"/>
                </a:solidFill>
                <a:latin typeface="DIN-Regular"/>
                <a:ea typeface="Verdana" panose="020B0604030504040204" pitchFamily="34" charset="0"/>
                <a:cs typeface="DIN-Regular"/>
              </a:rPr>
            </a:br>
            <a:r>
              <a:rPr lang="da-DK" sz="2300" dirty="0">
                <a:solidFill>
                  <a:srgbClr val="333333"/>
                </a:solidFill>
                <a:latin typeface="DIN-Regular"/>
                <a:ea typeface="Verdana" panose="020B0604030504040204" pitchFamily="34" charset="0"/>
                <a:cs typeface="DIN-Regular"/>
              </a:rPr>
              <a:t>men man kan ikke se, at en kammerat er ordblind.</a:t>
            </a:r>
          </a:p>
          <a:p>
            <a:pPr lvl="0" algn="l" rtl="0">
              <a:lnSpc>
                <a:spcPct val="150000"/>
              </a:lnSpc>
              <a:spcBef>
                <a:spcPts val="0"/>
              </a:spcBef>
              <a:spcAft>
                <a:spcPts val="0"/>
              </a:spcAft>
            </a:pPr>
            <a:endParaRPr lang="da-DK" sz="2300" dirty="0">
              <a:solidFill>
                <a:srgbClr val="333333"/>
              </a:solidFill>
              <a:latin typeface="DIN-Regular"/>
              <a:ea typeface="Verdana" panose="020B0604030504040204" pitchFamily="34" charset="0"/>
              <a:cs typeface="DIN-Regular"/>
            </a:endParaRPr>
          </a:p>
          <a:p>
            <a:pPr marL="285750" lvl="0" indent="-285750" algn="l" rtl="0">
              <a:lnSpc>
                <a:spcPct val="150000"/>
              </a:lnSpc>
              <a:spcBef>
                <a:spcPts val="0"/>
              </a:spcBef>
              <a:spcAft>
                <a:spcPts val="0"/>
              </a:spcAft>
              <a:buFont typeface="Arial" panose="020B0604020202020204" pitchFamily="34" charset="0"/>
              <a:buChar char="•"/>
            </a:pPr>
            <a:r>
              <a:rPr lang="da-DK" sz="2300" dirty="0">
                <a:solidFill>
                  <a:srgbClr val="333333"/>
                </a:solidFill>
                <a:latin typeface="DIN-Regular"/>
                <a:ea typeface="Verdana" panose="020B0604030504040204" pitchFamily="34" charset="0"/>
                <a:cs typeface="DIN-Regular"/>
              </a:rPr>
              <a:t>Ordblinde er lige så kloge som andre elever, men har svært ved:</a:t>
            </a:r>
            <a:endParaRPr sz="2300" dirty="0">
              <a:solidFill>
                <a:srgbClr val="333333"/>
              </a:solidFill>
              <a:latin typeface="DIN-Regular"/>
              <a:ea typeface="Verdana" panose="020B0604030504040204" pitchFamily="34" charset="0"/>
              <a:cs typeface="DIN-Regular"/>
            </a:endParaRPr>
          </a:p>
          <a:p>
            <a:pPr marL="586800" lvl="8" indent="-285750">
              <a:lnSpc>
                <a:spcPts val="2660"/>
              </a:lnSpc>
              <a:buClrTx/>
              <a:buSzPts val="1700"/>
              <a:buFont typeface="Arial"/>
              <a:buChar char="•"/>
            </a:pPr>
            <a:r>
              <a:rPr lang="da-DK" sz="1800" dirty="0">
                <a:solidFill>
                  <a:srgbClr val="333333"/>
                </a:solidFill>
                <a:latin typeface="DIN-Regular"/>
                <a:ea typeface="Verdana" panose="020B0604030504040204" pitchFamily="34" charset="0"/>
                <a:cs typeface="DIN-Regular"/>
              </a:rPr>
              <a:t>At koble lyd og bogstav.</a:t>
            </a:r>
            <a:endParaRPr sz="1800" dirty="0">
              <a:solidFill>
                <a:srgbClr val="333333"/>
              </a:solidFill>
              <a:latin typeface="DIN-Regular"/>
              <a:ea typeface="Verdana" panose="020B0604030504040204" pitchFamily="34" charset="0"/>
              <a:cs typeface="DIN-Regular"/>
            </a:endParaRPr>
          </a:p>
          <a:p>
            <a:pPr marL="586800" lvl="7" indent="-285750">
              <a:lnSpc>
                <a:spcPts val="2660"/>
              </a:lnSpc>
              <a:buClrTx/>
              <a:buSzPts val="1700"/>
              <a:buFont typeface="Arial"/>
              <a:buChar char="•"/>
            </a:pPr>
            <a:r>
              <a:rPr lang="da-DK" sz="1800" dirty="0">
                <a:solidFill>
                  <a:srgbClr val="333333"/>
                </a:solidFill>
                <a:latin typeface="DIN-Regular"/>
                <a:ea typeface="Verdana" panose="020B0604030504040204" pitchFamily="34" charset="0"/>
                <a:cs typeface="DIN-Regular"/>
              </a:rPr>
              <a:t>At lære at læse og skrive – hurtigt.</a:t>
            </a:r>
            <a:endParaRPr sz="1800" dirty="0">
              <a:solidFill>
                <a:srgbClr val="333333"/>
              </a:solidFill>
              <a:latin typeface="DIN-Regular"/>
              <a:ea typeface="Verdana" panose="020B0604030504040204" pitchFamily="34" charset="0"/>
              <a:cs typeface="DIN-Regular"/>
            </a:endParaRPr>
          </a:p>
          <a:p>
            <a:pPr marL="586800" lvl="7" indent="-285750">
              <a:lnSpc>
                <a:spcPts val="2660"/>
              </a:lnSpc>
              <a:buClrTx/>
              <a:buSzPts val="1700"/>
              <a:buFont typeface="Arial"/>
              <a:buChar char="•"/>
            </a:pPr>
            <a:r>
              <a:rPr lang="da-DK" sz="1800" dirty="0">
                <a:solidFill>
                  <a:srgbClr val="333333"/>
                </a:solidFill>
                <a:latin typeface="DIN-Regular"/>
                <a:ea typeface="Verdana" panose="020B0604030504040204" pitchFamily="34" charset="0"/>
                <a:cs typeface="DIN-Regular"/>
              </a:rPr>
              <a:t>At lære nye ord. </a:t>
            </a:r>
          </a:p>
          <a:p>
            <a:pPr marL="120650" lvl="5">
              <a:lnSpc>
                <a:spcPct val="150000"/>
              </a:lnSpc>
              <a:buClr>
                <a:srgbClr val="333333"/>
              </a:buClr>
              <a:buSzPts val="1700"/>
            </a:pPr>
            <a:endParaRPr lang="da-DK" sz="1800" dirty="0">
              <a:solidFill>
                <a:srgbClr val="333333"/>
              </a:solidFill>
              <a:latin typeface="Verdana" panose="020B0604030504040204" pitchFamily="34" charset="0"/>
              <a:ea typeface="Verdana" panose="020B0604030504040204" pitchFamily="34" charset="0"/>
            </a:endParaRPr>
          </a:p>
          <a:p>
            <a:pPr marL="285750" lvl="0" indent="-285750" algn="l" rtl="0">
              <a:lnSpc>
                <a:spcPct val="150000"/>
              </a:lnSpc>
              <a:spcBef>
                <a:spcPts val="0"/>
              </a:spcBef>
              <a:spcAft>
                <a:spcPts val="0"/>
              </a:spcAft>
              <a:buFont typeface="Arial" panose="020B0604020202020204" pitchFamily="34" charset="0"/>
              <a:buChar char="•"/>
            </a:pPr>
            <a:r>
              <a:rPr lang="da-DK" sz="2300" dirty="0">
                <a:solidFill>
                  <a:srgbClr val="333333"/>
                </a:solidFill>
                <a:latin typeface="DIN-Regular"/>
                <a:ea typeface="Verdana" panose="020B0604030504040204" pitchFamily="34" charset="0"/>
                <a:cs typeface="DIN-Regular"/>
              </a:rPr>
              <a:t>Ordblinde bruger meget energi/batteritid på at læse og skrive.</a:t>
            </a:r>
            <a:endParaRPr sz="2300" dirty="0">
              <a:solidFill>
                <a:srgbClr val="333333"/>
              </a:solidFill>
              <a:latin typeface="DIN-Regular"/>
              <a:ea typeface="Verdana" panose="020B0604030504040204" pitchFamily="34" charset="0"/>
              <a:cs typeface="DIN-Regular"/>
            </a:endParaRPr>
          </a:p>
        </p:txBody>
      </p:sp>
      <p:sp>
        <p:nvSpPr>
          <p:cNvPr id="7"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8" name="Billede 7" descr="batteri pp.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9267852" y="1636797"/>
            <a:ext cx="2685983" cy="3800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1ffb9fbb155_0_11"/>
          <p:cNvPicPr preferRelativeResize="0"/>
          <p:nvPr/>
        </p:nvPicPr>
        <p:blipFill rotWithShape="1">
          <a:blip r:embed="rId3">
            <a:alphaModFix/>
          </a:blip>
          <a:srcRect/>
          <a:stretch/>
        </p:blipFill>
        <p:spPr>
          <a:xfrm>
            <a:off x="0" y="5588000"/>
            <a:ext cx="12192000" cy="1270000"/>
          </a:xfrm>
          <a:prstGeom prst="rect">
            <a:avLst/>
          </a:prstGeom>
          <a:noFill/>
          <a:ln>
            <a:noFill/>
          </a:ln>
        </p:spPr>
      </p:pic>
      <p:pic>
        <p:nvPicPr>
          <p:cNvPr id="103" name="Google Shape;103;g1ffb9fbb155_0_11">
            <a:hlinkClick r:id="rId4"/>
          </p:cNvPr>
          <p:cNvPicPr preferRelativeResize="0"/>
          <p:nvPr/>
        </p:nvPicPr>
        <p:blipFill rotWithShape="1">
          <a:blip r:embed="rId5">
            <a:alphaModFix/>
          </a:blip>
          <a:srcRect/>
          <a:stretch/>
        </p:blipFill>
        <p:spPr>
          <a:xfrm>
            <a:off x="415541" y="1181050"/>
            <a:ext cx="6790873" cy="3753450"/>
          </a:xfrm>
          <a:prstGeom prst="rect">
            <a:avLst/>
          </a:prstGeom>
          <a:noFill/>
          <a:ln>
            <a:noFill/>
          </a:ln>
          <a:effectLst>
            <a:outerShdw blurRad="50800" dist="38100" algn="l" rotWithShape="0">
              <a:prstClr val="black">
                <a:alpha val="40000"/>
              </a:prstClr>
            </a:outerShdw>
          </a:effectLst>
        </p:spPr>
      </p:pic>
      <p:sp>
        <p:nvSpPr>
          <p:cNvPr id="2" name="Tekstfelt 1">
            <a:extLst>
              <a:ext uri="{FF2B5EF4-FFF2-40B4-BE49-F238E27FC236}">
                <a16:creationId xmlns:a16="http://schemas.microsoft.com/office/drawing/2014/main" id="{E185B9E9-7585-0620-ACC0-0A12592DE01F}"/>
              </a:ext>
            </a:extLst>
          </p:cNvPr>
          <p:cNvSpPr txBox="1"/>
          <p:nvPr/>
        </p:nvSpPr>
        <p:spPr>
          <a:xfrm>
            <a:off x="2234236" y="4984252"/>
            <a:ext cx="5070244" cy="230832"/>
          </a:xfrm>
          <a:prstGeom prst="rect">
            <a:avLst/>
          </a:prstGeom>
          <a:noFill/>
        </p:spPr>
        <p:txBody>
          <a:bodyPr wrap="square" rtlCol="0">
            <a:spAutoFit/>
          </a:bodyPr>
          <a:lstStyle/>
          <a:p>
            <a:pPr algn="r"/>
            <a:r>
              <a:rPr lang="da-DK" sz="900" i="1" dirty="0">
                <a:latin typeface="DIN-Regular"/>
                <a:ea typeface="Verdana" panose="020B0604030504040204" pitchFamily="34" charset="0"/>
                <a:cs typeface="DIN-Regular"/>
              </a:rPr>
              <a:t>Kilde: </a:t>
            </a:r>
            <a:r>
              <a:rPr lang="da-DK" sz="900" i="1" dirty="0">
                <a:effectLst/>
                <a:latin typeface="DIN-Regular"/>
                <a:ea typeface="Verdana" panose="020B0604030504040204" pitchFamily="34" charset="0"/>
                <a:cs typeface="DIN-Regular"/>
              </a:rPr>
              <a:t>www.etlivsomordblind.dk/ordblind-i-folkeskolen</a:t>
            </a:r>
            <a:endParaRPr lang="da-DK" sz="900" i="1" dirty="0">
              <a:latin typeface="DIN-Regular"/>
              <a:ea typeface="Verdana" panose="020B0604030504040204" pitchFamily="34" charset="0"/>
              <a:cs typeface="DIN-Regular"/>
            </a:endParaRPr>
          </a:p>
        </p:txBody>
      </p:sp>
      <p:sp>
        <p:nvSpPr>
          <p:cNvPr id="3" name="Google Shape;93;g1ffb9fbb155_0_32">
            <a:extLst>
              <a:ext uri="{FF2B5EF4-FFF2-40B4-BE49-F238E27FC236}">
                <a16:creationId xmlns:a16="http://schemas.microsoft.com/office/drawing/2014/main" id="{CD0293E5-9278-8234-AB21-96B3F196B209}"/>
              </a:ext>
            </a:extLst>
          </p:cNvPr>
          <p:cNvSpPr txBox="1"/>
          <p:nvPr/>
        </p:nvSpPr>
        <p:spPr>
          <a:xfrm>
            <a:off x="311700" y="445025"/>
            <a:ext cx="11671500" cy="709500"/>
          </a:xfrm>
          <a:prstGeom prst="rect">
            <a:avLst/>
          </a:prstGeom>
          <a:noFill/>
          <a:ln>
            <a:noFill/>
          </a:ln>
        </p:spPr>
        <p:txBody>
          <a:bodyPr spcFirstLastPara="1" wrap="square" lIns="91425" tIns="91425" rIns="91425" bIns="91425" anchor="t" anchorCtr="0">
            <a:noAutofit/>
          </a:bodyPr>
          <a:lstStyle/>
          <a:p>
            <a:pPr lvl="0">
              <a:buClr>
                <a:schemeClr val="dk1"/>
              </a:buClr>
              <a:buSzPts val="2800"/>
            </a:pPr>
            <a:r>
              <a:rPr lang="da-DK" sz="2800" b="1" dirty="0">
                <a:solidFill>
                  <a:schemeClr val="dk1"/>
                </a:solidFill>
                <a:latin typeface="DIN-Bold"/>
                <a:ea typeface="Verdana" panose="020B0604030504040204" pitchFamily="34" charset="0"/>
                <a:cs typeface="DIN-Bold"/>
              </a:rPr>
              <a:t>KORT INFO OM ORDBLINDHED</a:t>
            </a:r>
            <a:endParaRPr lang="da-DK" sz="2800" b="1" dirty="0">
              <a:latin typeface="DIN-Bold"/>
              <a:ea typeface="Verdana" panose="020B0604030504040204" pitchFamily="34" charset="0"/>
              <a:cs typeface="DIN-Bold"/>
            </a:endParaRPr>
          </a:p>
        </p:txBody>
      </p:sp>
      <p:sp>
        <p:nvSpPr>
          <p:cNvPr id="6"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a:t>
            </a:r>
            <a:r>
              <a:rPr lang="da-DK" sz="1200" dirty="0">
                <a:solidFill>
                  <a:schemeClr val="bg1"/>
                </a:solidFill>
                <a:effectLst/>
                <a:latin typeface="DIN-RegularItalic"/>
                <a:ea typeface="Verdana" panose="020B0604030504040204" pitchFamily="34" charset="0"/>
                <a:cs typeface="Arial" panose="020B0604020202020204" pitchFamily="34" charset="0"/>
              </a:rPr>
              <a:t>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ffb9fbb155_0_18"/>
          <p:cNvPicPr preferRelativeResize="0"/>
          <p:nvPr/>
        </p:nvPicPr>
        <p:blipFill rotWithShape="1">
          <a:blip r:embed="rId3">
            <a:alphaModFix/>
          </a:blip>
          <a:srcRect/>
          <a:stretch/>
        </p:blipFill>
        <p:spPr>
          <a:xfrm>
            <a:off x="0" y="5588000"/>
            <a:ext cx="12192000" cy="1270000"/>
          </a:xfrm>
          <a:prstGeom prst="rect">
            <a:avLst/>
          </a:prstGeom>
          <a:noFill/>
          <a:ln>
            <a:noFill/>
          </a:ln>
        </p:spPr>
      </p:pic>
      <p:sp>
        <p:nvSpPr>
          <p:cNvPr id="109" name="Google Shape;109;g1ffb9fbb155_0_18"/>
          <p:cNvSpPr txBox="1"/>
          <p:nvPr/>
        </p:nvSpPr>
        <p:spPr>
          <a:xfrm>
            <a:off x="311700" y="445024"/>
            <a:ext cx="11671500" cy="41436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da-DK" sz="2800" b="1" dirty="0">
                <a:solidFill>
                  <a:schemeClr val="dk1"/>
                </a:solidFill>
                <a:latin typeface="DIN-Bold"/>
                <a:ea typeface="Verdana" panose="020B0604030504040204" pitchFamily="34" charset="0"/>
                <a:cs typeface="DIN-Bold"/>
              </a:rPr>
              <a:t>DE TI FORDELE VED ORDBLINDHED</a:t>
            </a:r>
          </a:p>
          <a:p>
            <a:pPr marL="0" lvl="0" indent="0" algn="l" rtl="0">
              <a:spcBef>
                <a:spcPts val="0"/>
              </a:spcBef>
              <a:spcAft>
                <a:spcPts val="0"/>
              </a:spcAft>
              <a:buClr>
                <a:schemeClr val="dk1"/>
              </a:buClr>
              <a:buSzPts val="2800"/>
              <a:buFont typeface="Arial"/>
              <a:buNone/>
            </a:pPr>
            <a:endParaRPr lang="da-DK" sz="2800" dirty="0">
              <a:solidFill>
                <a:schemeClr val="dk1"/>
              </a:solidFill>
              <a:latin typeface="Verdana" panose="020B0604030504040204" pitchFamily="34" charset="0"/>
              <a:ea typeface="Verdana" panose="020B0604030504040204" pitchFamily="34" charset="0"/>
            </a:endParaRPr>
          </a:p>
          <a:p>
            <a:pPr marL="0" lvl="0" indent="0" algn="l" rtl="0">
              <a:lnSpc>
                <a:spcPts val="3360"/>
              </a:lnSpc>
              <a:spcBef>
                <a:spcPts val="0"/>
              </a:spcBef>
              <a:spcAft>
                <a:spcPts val="0"/>
              </a:spcAft>
              <a:buClr>
                <a:schemeClr val="dk1"/>
              </a:buClr>
              <a:buSzPts val="2800"/>
              <a:buFont typeface="Arial"/>
              <a:buNone/>
            </a:pPr>
            <a:r>
              <a:rPr lang="da-DK" sz="2800" b="1" dirty="0">
                <a:solidFill>
                  <a:schemeClr val="dk1"/>
                </a:solidFill>
                <a:latin typeface="DIN-Bold"/>
                <a:ea typeface="Verdana" panose="020B0604030504040204" pitchFamily="34" charset="0"/>
                <a:cs typeface="DIN-Bold"/>
              </a:rPr>
              <a:t>Ti fantastiske fordele ved at </a:t>
            </a:r>
            <a:br>
              <a:rPr lang="da-DK" sz="2800" b="1" dirty="0">
                <a:solidFill>
                  <a:schemeClr val="dk1"/>
                </a:solidFill>
                <a:latin typeface="DIN-Bold"/>
                <a:ea typeface="Verdana" panose="020B0604030504040204" pitchFamily="34" charset="0"/>
                <a:cs typeface="DIN-Bold"/>
              </a:rPr>
            </a:br>
            <a:r>
              <a:rPr lang="da-DK" sz="2800" b="1" dirty="0">
                <a:solidFill>
                  <a:schemeClr val="dk1"/>
                </a:solidFill>
                <a:latin typeface="DIN-Bold"/>
                <a:ea typeface="Verdana" panose="020B0604030504040204" pitchFamily="34" charset="0"/>
                <a:cs typeface="DIN-Bold"/>
              </a:rPr>
              <a:t>være ordblind</a:t>
            </a:r>
          </a:p>
          <a:p>
            <a:pPr marL="0" lvl="0" indent="0" algn="l" rtl="0">
              <a:lnSpc>
                <a:spcPct val="150000"/>
              </a:lnSpc>
              <a:spcBef>
                <a:spcPts val="0"/>
              </a:spcBef>
              <a:spcAft>
                <a:spcPts val="0"/>
              </a:spcAft>
              <a:buClr>
                <a:schemeClr val="dk1"/>
              </a:buClr>
              <a:buSzPts val="2800"/>
              <a:buFont typeface="Arial"/>
              <a:buNone/>
            </a:pPr>
            <a:endParaRPr lang="da-DK" sz="2300" dirty="0">
              <a:solidFill>
                <a:srgbClr val="000000"/>
              </a:solidFill>
              <a:latin typeface="DIN-Regular"/>
              <a:ea typeface="Verdana" panose="020B0604030504040204" pitchFamily="34" charset="0"/>
              <a:cs typeface="DIN-Regular"/>
            </a:endParaRPr>
          </a:p>
          <a:p>
            <a:pPr marL="0" lvl="0" indent="0" algn="l" rtl="0">
              <a:lnSpc>
                <a:spcPct val="150000"/>
              </a:lnSpc>
              <a:spcBef>
                <a:spcPts val="0"/>
              </a:spcBef>
              <a:spcAft>
                <a:spcPts val="0"/>
              </a:spcAft>
              <a:buClr>
                <a:schemeClr val="dk1"/>
              </a:buClr>
              <a:buSzPts val="2800"/>
              <a:buFont typeface="Arial"/>
              <a:buNone/>
            </a:pPr>
            <a:r>
              <a:rPr lang="da-DK" sz="2300" dirty="0">
                <a:solidFill>
                  <a:srgbClr val="000000"/>
                </a:solidFill>
                <a:latin typeface="DIN-Regular"/>
                <a:ea typeface="Verdana" panose="020B0604030504040204" pitchFamily="34" charset="0"/>
                <a:cs typeface="DIN-Regular"/>
              </a:rPr>
              <a:t>Ordblindhed kan vendes til noget positivt. </a:t>
            </a:r>
          </a:p>
          <a:p>
            <a:pPr marL="0" lvl="0" indent="0" algn="l" rtl="0">
              <a:lnSpc>
                <a:spcPts val="2760"/>
              </a:lnSpc>
              <a:spcBef>
                <a:spcPts val="0"/>
              </a:spcBef>
              <a:spcAft>
                <a:spcPts val="0"/>
              </a:spcAft>
              <a:buClr>
                <a:schemeClr val="dk1"/>
              </a:buClr>
              <a:buSzPts val="2800"/>
              <a:buFont typeface="Arial"/>
              <a:buNone/>
            </a:pPr>
            <a:endParaRPr lang="da-DK" sz="2300" dirty="0">
              <a:solidFill>
                <a:srgbClr val="000000"/>
              </a:solidFill>
              <a:latin typeface="DIN-Regular"/>
              <a:ea typeface="Verdana" panose="020B0604030504040204" pitchFamily="34" charset="0"/>
              <a:cs typeface="DIN-Regular"/>
            </a:endParaRPr>
          </a:p>
          <a:p>
            <a:pPr marL="0" lvl="0" indent="0" algn="l" rtl="0">
              <a:lnSpc>
                <a:spcPts val="2760"/>
              </a:lnSpc>
              <a:spcBef>
                <a:spcPts val="0"/>
              </a:spcBef>
              <a:spcAft>
                <a:spcPts val="0"/>
              </a:spcAft>
              <a:buClr>
                <a:schemeClr val="dk1"/>
              </a:buClr>
              <a:buSzPts val="2800"/>
              <a:buFont typeface="Arial"/>
              <a:buNone/>
            </a:pPr>
            <a:r>
              <a:rPr lang="da-DK" sz="2300" dirty="0">
                <a:solidFill>
                  <a:srgbClr val="000000"/>
                </a:solidFill>
                <a:latin typeface="DIN-Regular"/>
                <a:ea typeface="Verdana" panose="020B0604030504040204" pitchFamily="34" charset="0"/>
                <a:cs typeface="DIN-Regular"/>
              </a:rPr>
              <a:t>Bare se på de her ti fordele ved at være </a:t>
            </a:r>
            <a:br>
              <a:rPr lang="da-DK" sz="2300" dirty="0">
                <a:solidFill>
                  <a:srgbClr val="000000"/>
                </a:solidFill>
                <a:latin typeface="DIN-Regular"/>
                <a:ea typeface="Verdana" panose="020B0604030504040204" pitchFamily="34" charset="0"/>
                <a:cs typeface="DIN-Regular"/>
              </a:rPr>
            </a:br>
            <a:r>
              <a:rPr lang="da-DK" sz="2300" dirty="0">
                <a:solidFill>
                  <a:srgbClr val="000000"/>
                </a:solidFill>
                <a:latin typeface="DIN-Regular"/>
                <a:ea typeface="Verdana" panose="020B0604030504040204" pitchFamily="34" charset="0"/>
                <a:cs typeface="DIN-Regular"/>
              </a:rPr>
              <a:t>ordblind …</a:t>
            </a:r>
            <a:endParaRPr lang="da-DK" sz="2300" dirty="0">
              <a:solidFill>
                <a:srgbClr val="FF0000"/>
              </a:solidFill>
              <a:effectLst/>
              <a:latin typeface="DIN-Regular"/>
              <a:ea typeface="Verdana" panose="020B0604030504040204" pitchFamily="34" charset="0"/>
              <a:cs typeface="DIN-Regular"/>
            </a:endParaRPr>
          </a:p>
          <a:p>
            <a:pPr marL="0" lvl="0" indent="0" algn="l" rtl="0">
              <a:lnSpc>
                <a:spcPct val="150000"/>
              </a:lnSpc>
              <a:spcBef>
                <a:spcPts val="0"/>
              </a:spcBef>
              <a:spcAft>
                <a:spcPts val="0"/>
              </a:spcAft>
              <a:buClr>
                <a:schemeClr val="dk1"/>
              </a:buClr>
              <a:buSzPts val="2800"/>
              <a:buFont typeface="Arial"/>
              <a:buNone/>
            </a:pPr>
            <a:endParaRPr sz="1800" dirty="0">
              <a:solidFill>
                <a:srgbClr val="000000"/>
              </a:solidFill>
              <a:latin typeface="Verdana" panose="020B0604030504040204" pitchFamily="34" charset="0"/>
              <a:ea typeface="Verdana" panose="020B0604030504040204" pitchFamily="34" charset="0"/>
            </a:endParaRPr>
          </a:p>
        </p:txBody>
      </p:sp>
      <p:sp>
        <p:nvSpPr>
          <p:cNvPr id="5"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6" name="Billede 5" descr="ti plakater_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153024" y="1050400"/>
            <a:ext cx="3054748" cy="4322855"/>
          </a:xfrm>
          <a:prstGeom prst="rect">
            <a:avLst/>
          </a:prstGeom>
        </p:spPr>
      </p:pic>
      <p:pic>
        <p:nvPicPr>
          <p:cNvPr id="7" name="Billede 6" descr="ti plakater_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9128367" y="1040062"/>
            <a:ext cx="3063634" cy="43354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g1ffb9fbb155_0_25"/>
          <p:cNvPicPr preferRelativeResize="0"/>
          <p:nvPr/>
        </p:nvPicPr>
        <p:blipFill rotWithShape="1">
          <a:blip r:embed="rId3">
            <a:alphaModFix/>
          </a:blip>
          <a:srcRect/>
          <a:stretch/>
        </p:blipFill>
        <p:spPr>
          <a:xfrm>
            <a:off x="0" y="5588000"/>
            <a:ext cx="12192000" cy="1270000"/>
          </a:xfrm>
          <a:prstGeom prst="rect">
            <a:avLst/>
          </a:prstGeom>
          <a:noFill/>
          <a:ln>
            <a:noFill/>
          </a:ln>
        </p:spPr>
      </p:pic>
      <p:sp>
        <p:nvSpPr>
          <p:cNvPr id="118" name="Google Shape;118;g1ffb9fbb155_0_25"/>
          <p:cNvSpPr txBox="1"/>
          <p:nvPr/>
        </p:nvSpPr>
        <p:spPr>
          <a:xfrm>
            <a:off x="311700" y="445025"/>
            <a:ext cx="116715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da-DK" sz="2800" b="1" dirty="0">
                <a:solidFill>
                  <a:schemeClr val="dk1"/>
                </a:solidFill>
                <a:latin typeface="DIN-Bold"/>
                <a:ea typeface="Verdana" panose="020B0604030504040204" pitchFamily="34" charset="0"/>
                <a:cs typeface="DIN-Bold"/>
              </a:rPr>
              <a:t>DE ORDBLINDES HJÆLPEMIDLER</a:t>
            </a:r>
            <a:endParaRPr sz="2800" b="1" dirty="0">
              <a:solidFill>
                <a:srgbClr val="000000"/>
              </a:solidFill>
              <a:latin typeface="DIN-Bold"/>
              <a:ea typeface="Verdana" panose="020B0604030504040204" pitchFamily="34" charset="0"/>
              <a:cs typeface="DIN-Bold"/>
            </a:endParaRPr>
          </a:p>
        </p:txBody>
      </p:sp>
      <p:sp>
        <p:nvSpPr>
          <p:cNvPr id="119" name="Google Shape;119;g1ffb9fbb155_0_25"/>
          <p:cNvSpPr txBox="1"/>
          <p:nvPr/>
        </p:nvSpPr>
        <p:spPr>
          <a:xfrm>
            <a:off x="311700" y="1321536"/>
            <a:ext cx="11671500" cy="4232700"/>
          </a:xfrm>
          <a:prstGeom prst="rect">
            <a:avLst/>
          </a:prstGeom>
          <a:noFill/>
          <a:ln>
            <a:noFill/>
          </a:ln>
        </p:spPr>
        <p:txBody>
          <a:bodyPr spcFirstLastPara="1" wrap="square" lIns="91425" tIns="91425" rIns="91425" bIns="91425" anchor="t" anchorCtr="0">
            <a:noAutofit/>
          </a:bodyPr>
          <a:lstStyle/>
          <a:p>
            <a:pPr marL="457200" lvl="0" indent="-374400" algn="l" rtl="0">
              <a:lnSpc>
                <a:spcPct val="150000"/>
              </a:lnSpc>
              <a:spcBef>
                <a:spcPts val="0"/>
              </a:spcBef>
              <a:spcAft>
                <a:spcPts val="0"/>
              </a:spcAft>
              <a:buFont typeface="Arial" panose="020B0604020202020204" pitchFamily="34" charset="0"/>
              <a:buChar char="•"/>
            </a:pPr>
            <a:r>
              <a:rPr lang="da-DK" sz="2300" dirty="0">
                <a:solidFill>
                  <a:srgbClr val="333333"/>
                </a:solidFill>
                <a:latin typeface="DIN-Regular"/>
                <a:ea typeface="Verdana" panose="020B0604030504040204" pitchFamily="34" charset="0"/>
                <a:cs typeface="DIN-Regular"/>
              </a:rPr>
              <a:t>LST som hjælpemiddel = Briller som hjælpemiddel.</a:t>
            </a:r>
            <a:endParaRPr sz="2300" dirty="0">
              <a:solidFill>
                <a:srgbClr val="333333"/>
              </a:solidFill>
              <a:latin typeface="DIN-Regular"/>
              <a:ea typeface="Verdana" panose="020B0604030504040204" pitchFamily="34" charset="0"/>
              <a:cs typeface="DIN-Regular"/>
            </a:endParaRPr>
          </a:p>
          <a:p>
            <a:pPr marL="457200" lvl="0" indent="-374400" algn="l" rtl="0">
              <a:lnSpc>
                <a:spcPct val="150000"/>
              </a:lnSpc>
              <a:spcBef>
                <a:spcPts val="0"/>
              </a:spcBef>
              <a:spcAft>
                <a:spcPts val="0"/>
              </a:spcAft>
              <a:buFont typeface="Arial" panose="020B0604020202020204" pitchFamily="34" charset="0"/>
              <a:buChar char="•"/>
            </a:pPr>
            <a:r>
              <a:rPr lang="da-DK" sz="2300" dirty="0">
                <a:solidFill>
                  <a:srgbClr val="333333"/>
                </a:solidFill>
                <a:latin typeface="DIN-Regular"/>
                <a:ea typeface="Verdana" panose="020B0604030504040204" pitchFamily="34" charset="0"/>
                <a:cs typeface="DIN-Regular"/>
              </a:rPr>
              <a:t>LST er nødvendigt for ordblinde – og ikke snyd!</a:t>
            </a:r>
            <a:endParaRPr sz="2300" dirty="0">
              <a:solidFill>
                <a:srgbClr val="333333"/>
              </a:solidFill>
              <a:latin typeface="DIN-Regular"/>
              <a:ea typeface="Verdana" panose="020B0604030504040204" pitchFamily="34" charset="0"/>
              <a:cs typeface="DIN-Regular"/>
            </a:endParaRPr>
          </a:p>
          <a:p>
            <a:pPr marL="0" lvl="0" indent="0" algn="l" rtl="0">
              <a:lnSpc>
                <a:spcPct val="115000"/>
              </a:lnSpc>
              <a:spcBef>
                <a:spcPts val="0"/>
              </a:spcBef>
              <a:spcAft>
                <a:spcPts val="0"/>
              </a:spcAft>
              <a:buNone/>
            </a:pPr>
            <a:endParaRPr sz="2050" dirty="0">
              <a:solidFill>
                <a:srgbClr val="333333"/>
              </a:solidFill>
              <a:latin typeface="Verdana" panose="020B0604030504040204" pitchFamily="34" charset="0"/>
              <a:ea typeface="Verdana" panose="020B0604030504040204" pitchFamily="34" charset="0"/>
            </a:endParaRPr>
          </a:p>
          <a:p>
            <a:pPr marL="0" lvl="0" indent="0" algn="l" rtl="0">
              <a:lnSpc>
                <a:spcPct val="115000"/>
              </a:lnSpc>
              <a:spcBef>
                <a:spcPts val="0"/>
              </a:spcBef>
              <a:spcAft>
                <a:spcPts val="0"/>
              </a:spcAft>
              <a:buNone/>
            </a:pPr>
            <a:endParaRPr sz="2050" dirty="0">
              <a:solidFill>
                <a:srgbClr val="333333"/>
              </a:solidFill>
              <a:latin typeface="Verdana" panose="020B0604030504040204" pitchFamily="34" charset="0"/>
              <a:ea typeface="Verdana" panose="020B0604030504040204" pitchFamily="34" charset="0"/>
            </a:endParaRPr>
          </a:p>
          <a:p>
            <a:pPr marL="0" lvl="0" indent="0" algn="l" rtl="0">
              <a:lnSpc>
                <a:spcPct val="115000"/>
              </a:lnSpc>
              <a:spcBef>
                <a:spcPts val="0"/>
              </a:spcBef>
              <a:spcAft>
                <a:spcPts val="0"/>
              </a:spcAft>
              <a:buNone/>
            </a:pPr>
            <a:endParaRPr sz="2050" dirty="0">
              <a:solidFill>
                <a:srgbClr val="333333"/>
              </a:solidFill>
              <a:latin typeface="Verdana" panose="020B0604030504040204" pitchFamily="34" charset="0"/>
              <a:ea typeface="Verdana" panose="020B0604030504040204" pitchFamily="34" charset="0"/>
            </a:endParaRPr>
          </a:p>
          <a:p>
            <a:pPr marL="0" lvl="0" indent="0" algn="l" rtl="0">
              <a:lnSpc>
                <a:spcPct val="115000"/>
              </a:lnSpc>
              <a:spcBef>
                <a:spcPts val="0"/>
              </a:spcBef>
              <a:spcAft>
                <a:spcPts val="0"/>
              </a:spcAft>
              <a:buNone/>
            </a:pPr>
            <a:endParaRPr sz="2050" dirty="0">
              <a:solidFill>
                <a:srgbClr val="333333"/>
              </a:solidFill>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dirty="0">
              <a:solidFill>
                <a:srgbClr val="FF0000"/>
              </a:solidFill>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sz="2050" dirty="0">
              <a:solidFill>
                <a:srgbClr val="333333"/>
              </a:solidFill>
              <a:latin typeface="Verdana" panose="020B0604030504040204" pitchFamily="34" charset="0"/>
              <a:ea typeface="Verdana" panose="020B0604030504040204" pitchFamily="34" charset="0"/>
            </a:endParaRPr>
          </a:p>
        </p:txBody>
      </p:sp>
      <p:sp>
        <p:nvSpPr>
          <p:cNvPr id="10"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11" name="Billede 10" descr="briller pp.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8229600" y="-2061666"/>
            <a:ext cx="3962400" cy="6223000"/>
          </a:xfrm>
          <a:prstGeom prst="rect">
            <a:avLst/>
          </a:prstGeom>
        </p:spPr>
      </p:pic>
      <p:pic>
        <p:nvPicPr>
          <p:cNvPr id="13" name="Billede 12" descr="planlægning_lærere_kopiark_pp.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2298442" y="2102060"/>
            <a:ext cx="10027712" cy="36198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ffb9fbb155_0_39"/>
          <p:cNvPicPr preferRelativeResize="0"/>
          <p:nvPr/>
        </p:nvPicPr>
        <p:blipFill rotWithShape="1">
          <a:blip r:embed="rId3">
            <a:alphaModFix/>
          </a:blip>
          <a:srcRect/>
          <a:stretch/>
        </p:blipFill>
        <p:spPr>
          <a:xfrm>
            <a:off x="0" y="5588000"/>
            <a:ext cx="12192000" cy="1270000"/>
          </a:xfrm>
          <a:prstGeom prst="rect">
            <a:avLst/>
          </a:prstGeom>
          <a:noFill/>
          <a:ln>
            <a:noFill/>
          </a:ln>
        </p:spPr>
      </p:pic>
      <p:sp>
        <p:nvSpPr>
          <p:cNvPr id="130" name="Google Shape;130;g1ffb9fbb155_0_39"/>
          <p:cNvSpPr txBox="1"/>
          <p:nvPr/>
        </p:nvSpPr>
        <p:spPr>
          <a:xfrm>
            <a:off x="311700" y="445025"/>
            <a:ext cx="116715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da-DK" sz="2800" b="1" dirty="0">
                <a:solidFill>
                  <a:schemeClr val="dk1"/>
                </a:solidFill>
                <a:latin typeface="DIN-Bold"/>
                <a:ea typeface="Verdana" panose="020B0604030504040204" pitchFamily="34" charset="0"/>
                <a:cs typeface="DIN-Bold"/>
              </a:rPr>
              <a:t>SÅDAN ER DU EN GOD SAMARBEJDSMAKKER</a:t>
            </a:r>
            <a:endParaRPr sz="2800" b="1" dirty="0">
              <a:solidFill>
                <a:srgbClr val="000000"/>
              </a:solidFill>
              <a:latin typeface="DIN-Bold"/>
              <a:ea typeface="Verdana" panose="020B0604030504040204" pitchFamily="34" charset="0"/>
              <a:cs typeface="DIN-Bold"/>
            </a:endParaRPr>
          </a:p>
        </p:txBody>
      </p:sp>
      <p:sp>
        <p:nvSpPr>
          <p:cNvPr id="131" name="Google Shape;131;g1ffb9fbb155_0_39"/>
          <p:cNvSpPr txBox="1"/>
          <p:nvPr/>
        </p:nvSpPr>
        <p:spPr>
          <a:xfrm>
            <a:off x="311700" y="930201"/>
            <a:ext cx="11671500" cy="462403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da-DK" sz="2300" dirty="0">
                <a:solidFill>
                  <a:schemeClr val="dk1"/>
                </a:solidFill>
                <a:latin typeface="DIN-Regular"/>
                <a:ea typeface="Verdana" panose="020B0604030504040204" pitchFamily="34" charset="0"/>
                <a:cs typeface="DIN-Regular"/>
              </a:rPr>
              <a:t>Lav ikke opgaverne for mig, men spørg mig …</a:t>
            </a:r>
            <a:endParaRPr sz="2300" dirty="0">
              <a:solidFill>
                <a:schemeClr val="dk1"/>
              </a:solidFill>
              <a:latin typeface="DIN-Regular"/>
              <a:ea typeface="Verdana" panose="020B0604030504040204" pitchFamily="34" charset="0"/>
              <a:cs typeface="DIN-Regular"/>
            </a:endParaRPr>
          </a:p>
          <a:p>
            <a:pPr marL="0" lvl="0" indent="0" algn="l" rtl="0">
              <a:lnSpc>
                <a:spcPct val="115000"/>
              </a:lnSpc>
              <a:spcBef>
                <a:spcPts val="1600"/>
              </a:spcBef>
              <a:spcAft>
                <a:spcPts val="0"/>
              </a:spcAft>
              <a:buClr>
                <a:schemeClr val="dk1"/>
              </a:buClr>
              <a:buSzPts val="1800"/>
              <a:buFont typeface="Arial"/>
              <a:buNone/>
            </a:pPr>
            <a:endParaRPr lang="da-DK" sz="1800" dirty="0">
              <a:effectLst/>
              <a:latin typeface="DIN-Regular"/>
              <a:ea typeface="Verdana" panose="020B0604030504040204" pitchFamily="34" charset="0"/>
              <a:cs typeface="DIN-Regular"/>
            </a:endParaRPr>
          </a:p>
        </p:txBody>
      </p:sp>
      <p:sp>
        <p:nvSpPr>
          <p:cNvPr id="7"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9" name="Billede 8" descr="skriftrull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79837" y="1189586"/>
            <a:ext cx="6496235" cy="4592636"/>
          </a:xfrm>
          <a:prstGeom prst="rect">
            <a:avLst/>
          </a:prstGeom>
        </p:spPr>
      </p:pic>
      <p:pic>
        <p:nvPicPr>
          <p:cNvPr id="10" name="Billede 9" descr="evaluering_lærere_kopiark_powerpiont.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6828537" y="2253950"/>
            <a:ext cx="5528663" cy="44430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1ffb9fbb155_0_46"/>
          <p:cNvPicPr preferRelativeResize="0"/>
          <p:nvPr/>
        </p:nvPicPr>
        <p:blipFill rotWithShape="1">
          <a:blip r:embed="rId3">
            <a:alphaModFix/>
          </a:blip>
          <a:srcRect/>
          <a:stretch/>
        </p:blipFill>
        <p:spPr>
          <a:xfrm>
            <a:off x="0" y="5588000"/>
            <a:ext cx="12192000" cy="1270000"/>
          </a:xfrm>
          <a:prstGeom prst="rect">
            <a:avLst/>
          </a:prstGeom>
          <a:noFill/>
          <a:ln>
            <a:noFill/>
          </a:ln>
        </p:spPr>
      </p:pic>
      <p:sp>
        <p:nvSpPr>
          <p:cNvPr id="139" name="Google Shape;139;g1ffb9fbb155_0_46"/>
          <p:cNvSpPr txBox="1"/>
          <p:nvPr/>
        </p:nvSpPr>
        <p:spPr>
          <a:xfrm>
            <a:off x="311700" y="445025"/>
            <a:ext cx="116715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a-DK" sz="2800" b="1" cap="all" dirty="0">
                <a:solidFill>
                  <a:schemeClr val="dk1"/>
                </a:solidFill>
                <a:latin typeface="DIN-Bold"/>
                <a:ea typeface="Verdana" panose="020B0604030504040204" pitchFamily="34" charset="0"/>
              </a:rPr>
              <a:t>Sådan er du en god klassekammerat</a:t>
            </a:r>
            <a:endParaRPr sz="2800" b="1" cap="all" dirty="0">
              <a:solidFill>
                <a:srgbClr val="000000"/>
              </a:solidFill>
              <a:latin typeface="DIN-Bold"/>
              <a:ea typeface="Verdana" panose="020B0604030504040204" pitchFamily="34" charset="0"/>
            </a:endParaRPr>
          </a:p>
        </p:txBody>
      </p:sp>
      <p:sp>
        <p:nvSpPr>
          <p:cNvPr id="140" name="Google Shape;140;g1ffb9fbb155_0_46"/>
          <p:cNvSpPr txBox="1"/>
          <p:nvPr/>
        </p:nvSpPr>
        <p:spPr>
          <a:xfrm>
            <a:off x="311700" y="1321536"/>
            <a:ext cx="11671500" cy="4232700"/>
          </a:xfrm>
          <a:prstGeom prst="rect">
            <a:avLst/>
          </a:prstGeom>
          <a:noFill/>
          <a:ln>
            <a:noFill/>
          </a:ln>
        </p:spPr>
        <p:txBody>
          <a:bodyPr spcFirstLastPara="1" wrap="square" lIns="91425" tIns="91425" rIns="91425" bIns="91425" anchor="t" anchorCtr="0">
            <a:noAutofit/>
          </a:bodyPr>
          <a:lstStyle/>
          <a:p>
            <a:pPr marL="457200" lvl="0" indent="-374400" algn="l" rtl="0">
              <a:lnSpc>
                <a:spcPct val="115000"/>
              </a:lnSpc>
              <a:spcBef>
                <a:spcPts val="0"/>
              </a:spcBef>
              <a:spcAft>
                <a:spcPts val="600"/>
              </a:spcAft>
              <a:buClr>
                <a:schemeClr val="dk1"/>
              </a:buClr>
              <a:buSzPct val="100000"/>
              <a:buFont typeface="Arial"/>
              <a:buChar char="•"/>
            </a:pPr>
            <a:r>
              <a:rPr lang="da-DK" sz="2300" dirty="0">
                <a:solidFill>
                  <a:schemeClr val="dk1"/>
                </a:solidFill>
                <a:latin typeface="DIN-Regular"/>
                <a:ea typeface="Verdana" panose="020B0604030504040204" pitchFamily="34" charset="0"/>
              </a:rPr>
              <a:t>Din ordblinde klassekammerat er den samme som før.</a:t>
            </a:r>
          </a:p>
          <a:p>
            <a:pPr marL="457200" lvl="0" indent="-374400" algn="l" rtl="0">
              <a:lnSpc>
                <a:spcPct val="115000"/>
              </a:lnSpc>
              <a:spcBef>
                <a:spcPts val="0"/>
              </a:spcBef>
              <a:spcAft>
                <a:spcPts val="600"/>
              </a:spcAft>
              <a:buClr>
                <a:schemeClr val="dk1"/>
              </a:buClr>
              <a:buSzPct val="100000"/>
              <a:buFont typeface="Arial"/>
              <a:buChar char="•"/>
            </a:pPr>
            <a:r>
              <a:rPr lang="da-DK" sz="2300" dirty="0">
                <a:solidFill>
                  <a:schemeClr val="dk1"/>
                </a:solidFill>
                <a:latin typeface="DIN-Regular"/>
                <a:ea typeface="Verdana" panose="020B0604030504040204" pitchFamily="34" charset="0"/>
              </a:rPr>
              <a:t>Vær forstående og interesseret.</a:t>
            </a:r>
          </a:p>
          <a:p>
            <a:pPr marL="457200" lvl="0" indent="-374400" algn="l" rtl="0">
              <a:lnSpc>
                <a:spcPct val="115000"/>
              </a:lnSpc>
              <a:spcBef>
                <a:spcPts val="0"/>
              </a:spcBef>
              <a:spcAft>
                <a:spcPts val="600"/>
              </a:spcAft>
              <a:buClr>
                <a:schemeClr val="dk1"/>
              </a:buClr>
              <a:buSzPct val="100000"/>
              <a:buFont typeface="Arial"/>
              <a:buChar char="•"/>
            </a:pPr>
            <a:r>
              <a:rPr lang="da-DK" sz="2300" dirty="0">
                <a:solidFill>
                  <a:schemeClr val="dk1"/>
                </a:solidFill>
                <a:latin typeface="DIN-Regular"/>
                <a:ea typeface="Verdana" panose="020B0604030504040204" pitchFamily="34" charset="0"/>
              </a:rPr>
              <a:t>Din ordblinde klassekammerat ville ønske, at …</a:t>
            </a:r>
            <a:endParaRPr sz="2300" dirty="0">
              <a:solidFill>
                <a:srgbClr val="333333"/>
              </a:solidFill>
              <a:latin typeface="DIN-Regular"/>
              <a:ea typeface="Verdana" panose="020B0604030504040204" pitchFamily="34" charset="0"/>
            </a:endParaRPr>
          </a:p>
        </p:txBody>
      </p:sp>
      <p:sp>
        <p:nvSpPr>
          <p:cNvPr id="8"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7" name="Billede 6" descr="2_Ordblindevenlig_undervisning_planlaegning_kopi_powerpoint.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542100" y="-420379"/>
            <a:ext cx="9490033"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01567bd06b_0_0"/>
          <p:cNvSpPr txBox="1">
            <a:spLocks noGrp="1"/>
          </p:cNvSpPr>
          <p:nvPr>
            <p:ph type="title"/>
          </p:nvPr>
        </p:nvSpPr>
        <p:spPr>
          <a:xfrm>
            <a:off x="838200" y="365125"/>
            <a:ext cx="10515600" cy="6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a-DK" sz="2800" b="1" dirty="0">
                <a:latin typeface="DIN-Bold"/>
                <a:ea typeface="Verdana" panose="020B0604030504040204" pitchFamily="34" charset="0"/>
                <a:cs typeface="DIN-Bold"/>
                <a:sym typeface="Arial"/>
              </a:rPr>
              <a:t>SPØRGSMÅL OG AFRUNDING</a:t>
            </a:r>
            <a:endParaRPr sz="2800" b="1" dirty="0">
              <a:latin typeface="DIN-Bold"/>
              <a:ea typeface="Verdana" panose="020B0604030504040204" pitchFamily="34" charset="0"/>
              <a:cs typeface="DIN-Bold"/>
              <a:sym typeface="Arial"/>
            </a:endParaRPr>
          </a:p>
        </p:txBody>
      </p:sp>
      <p:sp>
        <p:nvSpPr>
          <p:cNvPr id="148" name="Google Shape;148;g201567bd06b_0_0"/>
          <p:cNvSpPr txBox="1">
            <a:spLocks noGrp="1"/>
          </p:cNvSpPr>
          <p:nvPr>
            <p:ph type="body" idx="1"/>
          </p:nvPr>
        </p:nvSpPr>
        <p:spPr>
          <a:xfrm>
            <a:off x="838200" y="1282700"/>
            <a:ext cx="10515600" cy="4351200"/>
          </a:xfrm>
          <a:prstGeom prst="rect">
            <a:avLst/>
          </a:prstGeom>
        </p:spPr>
        <p:txBody>
          <a:bodyPr spcFirstLastPara="1" wrap="square" lIns="91425" tIns="45700" rIns="91425" bIns="45700" anchor="t" anchorCtr="0">
            <a:normAutofit/>
          </a:bodyPr>
          <a:lstStyle/>
          <a:p>
            <a:pPr lvl="0" indent="-374650">
              <a:lnSpc>
                <a:spcPct val="150000"/>
              </a:lnSpc>
              <a:spcBef>
                <a:spcPts val="0"/>
              </a:spcBef>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Spørgsmål om ordblindhed. </a:t>
            </a:r>
          </a:p>
          <a:p>
            <a:pPr lvl="0" indent="-374650">
              <a:lnSpc>
                <a:spcPct val="150000"/>
              </a:lnSpc>
              <a:spcBef>
                <a:spcPts val="0"/>
              </a:spcBef>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Klassekammeraters fortællinger om ordblindhed.</a:t>
            </a:r>
          </a:p>
          <a:p>
            <a:pPr lvl="0" indent="-374650">
              <a:lnSpc>
                <a:spcPct val="150000"/>
              </a:lnSpc>
              <a:spcBef>
                <a:spcPts val="0"/>
              </a:spcBef>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Kontakt med læsevejlederen.</a:t>
            </a:r>
          </a:p>
          <a:p>
            <a:pPr lvl="0" indent="-374650">
              <a:lnSpc>
                <a:spcPct val="150000"/>
              </a:lnSpc>
              <a:spcBef>
                <a:spcPts val="0"/>
              </a:spcBef>
              <a:buClr>
                <a:srgbClr val="333333"/>
              </a:buClr>
              <a:buSzPts val="2300"/>
              <a:buFont typeface="Arial" panose="020B0604020202020204" pitchFamily="34" charset="0"/>
              <a:buChar char="•"/>
            </a:pPr>
            <a:r>
              <a:rPr lang="da-DK" sz="2300" dirty="0">
                <a:solidFill>
                  <a:srgbClr val="333333"/>
                </a:solidFill>
                <a:latin typeface="DIN-Regular"/>
                <a:ea typeface="Verdana" panose="020B0604030504040204" pitchFamily="34" charset="0"/>
              </a:rPr>
              <a:t>Tak for hjælpen!</a:t>
            </a:r>
          </a:p>
        </p:txBody>
      </p:sp>
      <p:pic>
        <p:nvPicPr>
          <p:cNvPr id="149" name="Google Shape;149;g201567bd06b_0_0"/>
          <p:cNvPicPr preferRelativeResize="0"/>
          <p:nvPr/>
        </p:nvPicPr>
        <p:blipFill rotWithShape="1">
          <a:blip r:embed="rId3">
            <a:alphaModFix/>
          </a:blip>
          <a:srcRect/>
          <a:stretch/>
        </p:blipFill>
        <p:spPr>
          <a:xfrm>
            <a:off x="0" y="5588000"/>
            <a:ext cx="12192000" cy="1270000"/>
          </a:xfrm>
          <a:prstGeom prst="rect">
            <a:avLst/>
          </a:prstGeom>
          <a:noFill/>
          <a:ln>
            <a:noFill/>
          </a:ln>
        </p:spPr>
      </p:pic>
      <p:sp>
        <p:nvSpPr>
          <p:cNvPr id="7" name="Tekstfelt 1">
            <a:extLst>
              <a:ext uri="{FF2B5EF4-FFF2-40B4-BE49-F238E27FC236}">
                <a16:creationId xmlns:a16="http://schemas.microsoft.com/office/drawing/2014/main" id="{296CC144-05E1-77E5-1843-28153B42C2D4}"/>
              </a:ext>
            </a:extLst>
          </p:cNvPr>
          <p:cNvSpPr txBox="1"/>
          <p:nvPr/>
        </p:nvSpPr>
        <p:spPr>
          <a:xfrm>
            <a:off x="4012711" y="6400803"/>
            <a:ext cx="8140826" cy="276999"/>
          </a:xfrm>
          <a:prstGeom prst="rect">
            <a:avLst/>
          </a:prstGeom>
          <a:noFill/>
        </p:spPr>
        <p:txBody>
          <a:bodyPr wrap="square" rtlCol="0">
            <a:spAutoFit/>
          </a:bodyPr>
          <a:lstStyle/>
          <a:p>
            <a:pPr algn="r"/>
            <a:r>
              <a:rPr lang="da-DK" sz="1200" i="1" dirty="0">
                <a:solidFill>
                  <a:schemeClr val="bg1"/>
                </a:solidFill>
                <a:effectLst/>
                <a:latin typeface="DIN-RegularItalic"/>
                <a:ea typeface="Verdana" panose="020B0604030504040204" pitchFamily="34" charset="0"/>
                <a:cs typeface="Arial" panose="020B0604020202020204" pitchFamily="34" charset="0"/>
              </a:rPr>
              <a:t>Ordblindes vej til mestring </a:t>
            </a:r>
            <a:r>
              <a:rPr lang="da-DK" sz="1200" dirty="0">
                <a:solidFill>
                  <a:schemeClr val="bg1"/>
                </a:solidFill>
                <a:effectLst/>
                <a:latin typeface="DIN-Regular"/>
                <a:ea typeface="Verdana" panose="020B0604030504040204" pitchFamily="34" charset="0"/>
                <a:cs typeface="Arial" panose="020B0604020202020204" pitchFamily="34" charset="0"/>
              </a:rPr>
              <a:t>© Dansk Psykologisk Forlag, M.A. Midtgaard &amp; M.B. Laursen.</a:t>
            </a:r>
            <a:endParaRPr lang="da-DK" sz="1100" dirty="0">
              <a:latin typeface="Verdana" panose="020B0604030504040204" pitchFamily="34" charset="0"/>
              <a:ea typeface="Verdana" panose="020B0604030504040204" pitchFamily="34" charset="0"/>
            </a:endParaRPr>
          </a:p>
        </p:txBody>
      </p:sp>
      <p:pic>
        <p:nvPicPr>
          <p:cNvPr id="8" name="Billede 7" descr="vennern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066511" y="1157286"/>
            <a:ext cx="7544886" cy="5334000"/>
          </a:xfrm>
          <a:prstGeom prst="rect">
            <a:avLst/>
          </a:prstGeom>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960</Words>
  <Application>Microsoft Office PowerPoint</Application>
  <PresentationFormat>Widescreen</PresentationFormat>
  <Paragraphs>69</Paragraphs>
  <Slides>8</Slides>
  <Notes>8</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8</vt:i4>
      </vt:variant>
    </vt:vector>
  </HeadingPairs>
  <TitlesOfParts>
    <vt:vector size="15" baseType="lpstr">
      <vt:lpstr>Arial</vt:lpstr>
      <vt:lpstr>Calibri</vt:lpstr>
      <vt:lpstr>DIN-Bold</vt:lpstr>
      <vt:lpstr>DIN-Regular</vt:lpstr>
      <vt:lpstr>DIN-RegularItalic</vt:lpstr>
      <vt:lpstr>Verdana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SPØRGSMÅL OG AFRUNDING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Montag</dc:creator>
  <cp:lastModifiedBy>Marianne Hald</cp:lastModifiedBy>
  <cp:revision>25</cp:revision>
  <dcterms:created xsi:type="dcterms:W3CDTF">2023-03-28T07:06:11Z</dcterms:created>
  <dcterms:modified xsi:type="dcterms:W3CDTF">2023-03-30T09:22:45Z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0x01010003C4F69F02FD0C429D887994A2C2D03A</vt:lpwstr>
  </property>
</Properties>
</file>