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9"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1198FD-1291-8395-A3DC-065335EBE3CF}" name="Stine Kejser" initials="SK" userId="S::kest@aarhus.dk::267bdd85-d0f5-497e-ba11-2097ba012ad6"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53" autoAdjust="0"/>
    <p:restoredTop sz="78095" autoAdjust="0"/>
  </p:normalViewPr>
  <p:slideViewPr>
    <p:cSldViewPr snapToGrid="0" snapToObjects="1" showGuides="1">
      <p:cViewPr varScale="1">
        <p:scale>
          <a:sx n="49" d="100"/>
          <a:sy n="49" d="100"/>
        </p:scale>
        <p:origin x="640" y="4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5942C-A0E9-4711-BECF-86C3E0117029}" type="datetimeFigureOut">
              <a:rPr lang="da-DK" smtClean="0"/>
              <a:t>29-11-2023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2F3D01-7A7A-4437-A06E-5ADFAA76A628}" type="slidenum">
              <a:rPr lang="da-DK" smtClean="0"/>
              <a:t>‹nr.›</a:t>
            </a:fld>
            <a:endParaRPr lang="da-DK"/>
          </a:p>
        </p:txBody>
      </p:sp>
    </p:spTree>
    <p:extLst>
      <p:ext uri="{BB962C8B-B14F-4D97-AF65-F5344CB8AC3E}">
        <p14:creationId xmlns:p14="http://schemas.microsoft.com/office/powerpoint/2010/main" val="53056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Generel info: Kopier slide 17 og husk kopiark med læsemåder, så forældrene kan få det med hjem. Hav post-it eller andet papir klar, så forældrene kan skrive og fastholde deres refleksioner om oplægget, når de skal dele disse.</a:t>
            </a:r>
          </a:p>
        </p:txBody>
      </p:sp>
      <p:sp>
        <p:nvSpPr>
          <p:cNvPr id="4" name="Pladsholder til slidenummer 3"/>
          <p:cNvSpPr>
            <a:spLocks noGrp="1"/>
          </p:cNvSpPr>
          <p:nvPr>
            <p:ph type="sldNum" sz="quarter" idx="5"/>
          </p:nvPr>
        </p:nvSpPr>
        <p:spPr/>
        <p:txBody>
          <a:bodyPr/>
          <a:lstStyle/>
          <a:p>
            <a:fld id="{6F2F3D01-7A7A-4437-A06E-5ADFAA76A628}" type="slidenum">
              <a:rPr lang="da-DK" smtClean="0"/>
              <a:t>1</a:t>
            </a:fld>
            <a:endParaRPr lang="da-DK"/>
          </a:p>
        </p:txBody>
      </p:sp>
    </p:spTree>
    <p:extLst>
      <p:ext uri="{BB962C8B-B14F-4D97-AF65-F5344CB8AC3E}">
        <p14:creationId xmlns:p14="http://schemas.microsoft.com/office/powerpoint/2010/main" val="3611853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Generel info: Udlever oversigten over læsemåderne. Alternativt kan oversigten være sendt ud sammen med indbydelsen til mødet.</a:t>
            </a:r>
          </a:p>
          <a:p>
            <a:endParaRPr lang="da-DK" dirty="0"/>
          </a:p>
          <a:p>
            <a:r>
              <a:rPr lang="da-DK" dirty="0"/>
              <a:t>Info: I er måske vant til, at jeres barn enten læser selv eller læser højt for jer. I dette forløb er der flere måder at læse på – og det er jeres barn, der løbende beslutter, hvordan han/hun læser.</a:t>
            </a:r>
          </a:p>
          <a:p>
            <a:r>
              <a:rPr lang="da-DK" dirty="0"/>
              <a:t>Jeg gennemgår ganske kort de seks læsemåder – I skal ikke være eksperter; det er jeres børn. I kan følge med på oversigten.</a:t>
            </a:r>
          </a:p>
          <a:p>
            <a:endParaRPr lang="da-DK" dirty="0"/>
          </a:p>
          <a:p>
            <a:r>
              <a:rPr lang="da-DK" dirty="0"/>
              <a:t>Tidsaspekt: 5 minutter</a:t>
            </a:r>
          </a:p>
          <a:p>
            <a:endParaRPr lang="da-DK" dirty="0"/>
          </a:p>
          <a:p>
            <a:endParaRPr lang="da-DK" dirty="0"/>
          </a:p>
        </p:txBody>
      </p:sp>
      <p:sp>
        <p:nvSpPr>
          <p:cNvPr id="4" name="Pladsholder til slidenummer 3"/>
          <p:cNvSpPr>
            <a:spLocks noGrp="1"/>
          </p:cNvSpPr>
          <p:nvPr>
            <p:ph type="sldNum" sz="quarter" idx="5"/>
          </p:nvPr>
        </p:nvSpPr>
        <p:spPr/>
        <p:txBody>
          <a:bodyPr/>
          <a:lstStyle/>
          <a:p>
            <a:fld id="{6F2F3D01-7A7A-4437-A06E-5ADFAA76A628}" type="slidenum">
              <a:rPr lang="da-DK" smtClean="0"/>
              <a:t>10</a:t>
            </a:fld>
            <a:endParaRPr lang="da-DK"/>
          </a:p>
        </p:txBody>
      </p:sp>
    </p:spTree>
    <p:extLst>
      <p:ext uri="{BB962C8B-B14F-4D97-AF65-F5344CB8AC3E}">
        <p14:creationId xmlns:p14="http://schemas.microsoft.com/office/powerpoint/2010/main" val="4090133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Info: Hvis barnet vil læse selv, kan I evt. aftale et tidspunkt med læsestund. Du kan læse samtidig med, barnet læser. Det kan støtte behovet for samhørighed.</a:t>
            </a:r>
          </a:p>
          <a:p>
            <a:endParaRPr lang="da-DK" dirty="0"/>
          </a:p>
          <a:p>
            <a:r>
              <a:rPr lang="da-DK" dirty="0"/>
              <a:t>Hvis barnet ønsker makkerlæsning, så er der mulighed for læsemakker i skolen. Ønsker barnet højtlæsning derhjemme, er der flere muligheder. Med facetime og lignende er der mulighed for at læse med andre i familien.</a:t>
            </a:r>
          </a:p>
          <a:p>
            <a:r>
              <a:rPr lang="da-DK" dirty="0"/>
              <a:t>Hvis læsning involverer jer eller bedsteforældre, skal tidspunkt og hyppighed naturligvis afstemmes. Men sørg for at give barnet indflydelse.</a:t>
            </a:r>
          </a:p>
          <a:p>
            <a:endParaRPr lang="da-DK" dirty="0"/>
          </a:p>
          <a:p>
            <a:r>
              <a:rPr lang="da-DK" dirty="0"/>
              <a:t>Tidsaspekt: 3 min.</a:t>
            </a:r>
          </a:p>
          <a:p>
            <a:endParaRPr lang="da-DK" dirty="0"/>
          </a:p>
        </p:txBody>
      </p:sp>
      <p:sp>
        <p:nvSpPr>
          <p:cNvPr id="4" name="Pladsholder til slidenummer 3"/>
          <p:cNvSpPr>
            <a:spLocks noGrp="1"/>
          </p:cNvSpPr>
          <p:nvPr>
            <p:ph type="sldNum" sz="quarter" idx="5"/>
          </p:nvPr>
        </p:nvSpPr>
        <p:spPr/>
        <p:txBody>
          <a:bodyPr/>
          <a:lstStyle/>
          <a:p>
            <a:fld id="{6F2F3D01-7A7A-4437-A06E-5ADFAA76A628}" type="slidenum">
              <a:rPr lang="da-DK" smtClean="0"/>
              <a:t>11</a:t>
            </a:fld>
            <a:endParaRPr lang="da-DK"/>
          </a:p>
        </p:txBody>
      </p:sp>
    </p:spTree>
    <p:extLst>
      <p:ext uri="{BB962C8B-B14F-4D97-AF65-F5344CB8AC3E}">
        <p14:creationId xmlns:p14="http://schemas.microsoft.com/office/powerpoint/2010/main" val="2595338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Info: Her er nogle gode råd, hvis du lytter til barnets læsning. Det er nemlig vigtigt at skabe en god stemning.</a:t>
            </a:r>
          </a:p>
          <a:p>
            <a:endParaRPr lang="da-DK" dirty="0"/>
          </a:p>
          <a:p>
            <a:r>
              <a:rPr lang="da-DK" dirty="0"/>
              <a:t>Hvis du i den bedste mening afbryder hele tiden med rettelser, så giver det ikke lyst til mere. </a:t>
            </a:r>
          </a:p>
          <a:p>
            <a:endParaRPr lang="da-DK" dirty="0"/>
          </a:p>
          <a:p>
            <a:r>
              <a:rPr lang="da-DK" dirty="0"/>
              <a:t>Hvis barnet læser, så det forstyrrer meningen, så læser du blot sætningen opsamlende.</a:t>
            </a:r>
          </a:p>
          <a:p>
            <a:endParaRPr lang="da-DK" dirty="0"/>
          </a:p>
          <a:p>
            <a:r>
              <a:rPr lang="da-DK" dirty="0"/>
              <a:t>Tidsaspekt: 2 min.</a:t>
            </a:r>
          </a:p>
          <a:p>
            <a:endParaRPr lang="da-DK" dirty="0"/>
          </a:p>
        </p:txBody>
      </p:sp>
      <p:sp>
        <p:nvSpPr>
          <p:cNvPr id="4" name="Pladsholder til slidenummer 3"/>
          <p:cNvSpPr>
            <a:spLocks noGrp="1"/>
          </p:cNvSpPr>
          <p:nvPr>
            <p:ph type="sldNum" sz="quarter" idx="5"/>
          </p:nvPr>
        </p:nvSpPr>
        <p:spPr/>
        <p:txBody>
          <a:bodyPr/>
          <a:lstStyle/>
          <a:p>
            <a:fld id="{6F2F3D01-7A7A-4437-A06E-5ADFAA76A628}" type="slidenum">
              <a:rPr lang="da-DK" smtClean="0"/>
              <a:t>12</a:t>
            </a:fld>
            <a:endParaRPr lang="da-DK"/>
          </a:p>
        </p:txBody>
      </p:sp>
    </p:spTree>
    <p:extLst>
      <p:ext uri="{BB962C8B-B14F-4D97-AF65-F5344CB8AC3E}">
        <p14:creationId xmlns:p14="http://schemas.microsoft.com/office/powerpoint/2010/main" val="10753055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Jeg vil gerne opfordre jer til at gøre noget andet end det I måske plejer…</a:t>
            </a:r>
          </a:p>
          <a:p>
            <a:endParaRPr lang="da-DK" dirty="0"/>
          </a:p>
          <a:p>
            <a:r>
              <a:rPr lang="da-DK" dirty="0"/>
              <a:t>Tidsaspekt: 2 min.</a:t>
            </a:r>
          </a:p>
        </p:txBody>
      </p:sp>
      <p:sp>
        <p:nvSpPr>
          <p:cNvPr id="4" name="Pladsholder til slidenummer 3"/>
          <p:cNvSpPr>
            <a:spLocks noGrp="1"/>
          </p:cNvSpPr>
          <p:nvPr>
            <p:ph type="sldNum" sz="quarter" idx="5"/>
          </p:nvPr>
        </p:nvSpPr>
        <p:spPr/>
        <p:txBody>
          <a:bodyPr/>
          <a:lstStyle/>
          <a:p>
            <a:fld id="{6F2F3D01-7A7A-4437-A06E-5ADFAA76A628}" type="slidenum">
              <a:rPr lang="da-DK" smtClean="0"/>
              <a:t>13</a:t>
            </a:fld>
            <a:endParaRPr lang="da-DK"/>
          </a:p>
        </p:txBody>
      </p:sp>
    </p:spTree>
    <p:extLst>
      <p:ext uri="{BB962C8B-B14F-4D97-AF65-F5344CB8AC3E}">
        <p14:creationId xmlns:p14="http://schemas.microsoft.com/office/powerpoint/2010/main" val="1942980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Info: Spørg ind til barnets valg af bog. Spørg også gerne om bogen er let eller svær. Det ved jeres barn, hvordan man finder ud af. Stil jer til rådighed uden at presse på.</a:t>
            </a:r>
          </a:p>
          <a:p>
            <a:r>
              <a:rPr lang="da-DK" dirty="0"/>
              <a:t>Stil jer til rådighed som mulige læsemakkere.</a:t>
            </a:r>
          </a:p>
          <a:p>
            <a:endParaRPr lang="da-DK" dirty="0"/>
          </a:p>
          <a:p>
            <a:r>
              <a:rPr lang="da-DK" dirty="0"/>
              <a:t>Tidsaspekt: 2 min.</a:t>
            </a:r>
          </a:p>
          <a:p>
            <a:endParaRPr lang="da-DK" dirty="0"/>
          </a:p>
        </p:txBody>
      </p:sp>
      <p:sp>
        <p:nvSpPr>
          <p:cNvPr id="4" name="Pladsholder til slidenummer 3"/>
          <p:cNvSpPr>
            <a:spLocks noGrp="1"/>
          </p:cNvSpPr>
          <p:nvPr>
            <p:ph type="sldNum" sz="quarter" idx="5"/>
          </p:nvPr>
        </p:nvSpPr>
        <p:spPr/>
        <p:txBody>
          <a:bodyPr/>
          <a:lstStyle/>
          <a:p>
            <a:fld id="{6F2F3D01-7A7A-4437-A06E-5ADFAA76A628}" type="slidenum">
              <a:rPr lang="da-DK" smtClean="0"/>
              <a:t>14</a:t>
            </a:fld>
            <a:endParaRPr lang="da-DK"/>
          </a:p>
        </p:txBody>
      </p:sp>
    </p:spTree>
    <p:extLst>
      <p:ext uri="{BB962C8B-B14F-4D97-AF65-F5344CB8AC3E}">
        <p14:creationId xmlns:p14="http://schemas.microsoft.com/office/powerpoint/2010/main" val="3380125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Info: Læs gerne samme bog som barnet hvis muligt, så I kan tale om indholdet. Ellers spørg og lad barnet fortælle. </a:t>
            </a:r>
          </a:p>
          <a:p>
            <a:r>
              <a:rPr lang="da-DK" dirty="0"/>
              <a:t>Jeres positive forventninger er vigtige for barnets lyst til at læse.</a:t>
            </a:r>
          </a:p>
          <a:p>
            <a:r>
              <a:rPr lang="da-DK" dirty="0"/>
              <a:t>Undgå skæld ud – det gør ikke noget godt for lysten. Prøv i stedet at undersøge, hvordan du kan være med til at booste motivationen frem for at påpege hvad barnets evt. ikke får gjort. Et rart fællesskab og interesse om læsningen er en positiv faktor for læselyst. Du er en naturlig rollemodel, og du kan vise din nydelse ved læsning ved selv at læse noget.</a:t>
            </a:r>
          </a:p>
          <a:p>
            <a:r>
              <a:rPr lang="da-DK" dirty="0"/>
              <a:t>Tidsaspekt: 3 min.</a:t>
            </a:r>
          </a:p>
          <a:p>
            <a:endParaRPr lang="da-DK" dirty="0"/>
          </a:p>
        </p:txBody>
      </p:sp>
      <p:sp>
        <p:nvSpPr>
          <p:cNvPr id="4" name="Pladsholder til slidenummer 3"/>
          <p:cNvSpPr>
            <a:spLocks noGrp="1"/>
          </p:cNvSpPr>
          <p:nvPr>
            <p:ph type="sldNum" sz="quarter" idx="5"/>
          </p:nvPr>
        </p:nvSpPr>
        <p:spPr/>
        <p:txBody>
          <a:bodyPr/>
          <a:lstStyle/>
          <a:p>
            <a:fld id="{6F2F3D01-7A7A-4437-A06E-5ADFAA76A628}" type="slidenum">
              <a:rPr lang="da-DK" smtClean="0"/>
              <a:t>15</a:t>
            </a:fld>
            <a:endParaRPr lang="da-DK"/>
          </a:p>
        </p:txBody>
      </p:sp>
    </p:spTree>
    <p:extLst>
      <p:ext uri="{BB962C8B-B14F-4D97-AF65-F5344CB8AC3E}">
        <p14:creationId xmlns:p14="http://schemas.microsoft.com/office/powerpoint/2010/main" val="1102576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Info: Måske er du vant til at tilbyde en belønning? Det er selvfølgelig ikke forbudt, men forskning på området viser, at når man vil styrke lyst og motivation, der holder ved, så skal man gå andre veje. Får man en belønning, så bliver man typisk kun lige ved, til den er udløst, hvorefter aktiviteten stopper. Det kan virke negativt på det at udvikle og bevare læselyst.</a:t>
            </a:r>
          </a:p>
          <a:p>
            <a:r>
              <a:rPr lang="da-DK" dirty="0"/>
              <a:t>Prøv at gribe til de andre måder at støtte på, jeg foreslår her.</a:t>
            </a:r>
          </a:p>
          <a:p>
            <a:endParaRPr lang="da-DK" dirty="0"/>
          </a:p>
          <a:p>
            <a:r>
              <a:rPr lang="da-DK" dirty="0"/>
              <a:t>Tidsaspekt: 3 min.</a:t>
            </a:r>
          </a:p>
          <a:p>
            <a:endParaRPr lang="da-DK" dirty="0"/>
          </a:p>
        </p:txBody>
      </p:sp>
      <p:sp>
        <p:nvSpPr>
          <p:cNvPr id="4" name="Pladsholder til slidenummer 3"/>
          <p:cNvSpPr>
            <a:spLocks noGrp="1"/>
          </p:cNvSpPr>
          <p:nvPr>
            <p:ph type="sldNum" sz="quarter" idx="5"/>
          </p:nvPr>
        </p:nvSpPr>
        <p:spPr/>
        <p:txBody>
          <a:bodyPr/>
          <a:lstStyle/>
          <a:p>
            <a:fld id="{6F2F3D01-7A7A-4437-A06E-5ADFAA76A628}" type="slidenum">
              <a:rPr lang="da-DK" smtClean="0"/>
              <a:t>16</a:t>
            </a:fld>
            <a:endParaRPr lang="da-DK"/>
          </a:p>
        </p:txBody>
      </p:sp>
    </p:spTree>
    <p:extLst>
      <p:ext uri="{BB962C8B-B14F-4D97-AF65-F5344CB8AC3E}">
        <p14:creationId xmlns:p14="http://schemas.microsoft.com/office/powerpoint/2010/main" val="4130937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Generel info: Kopier dette slide til familien.</a:t>
            </a:r>
          </a:p>
          <a:p>
            <a:endParaRPr lang="da-DK" dirty="0"/>
          </a:p>
          <a:p>
            <a:r>
              <a:rPr lang="da-DK" dirty="0"/>
              <a:t>Info: Her ser du en række spørgsmål, du kan lade dig inspirere af. Jeg har kopieret denne slide til jer, så I evt. kan hænge den hjemme på køleskabet. Jeg sender også disse slides, så I kan kigge på dem igen derhjemme.</a:t>
            </a:r>
          </a:p>
          <a:p>
            <a:endParaRPr lang="da-DK" dirty="0"/>
          </a:p>
          <a:p>
            <a:r>
              <a:rPr lang="da-DK" dirty="0"/>
              <a:t>Tidsaspekt: 3 min.</a:t>
            </a:r>
          </a:p>
        </p:txBody>
      </p:sp>
      <p:sp>
        <p:nvSpPr>
          <p:cNvPr id="4" name="Pladsholder til slidenummer 3"/>
          <p:cNvSpPr>
            <a:spLocks noGrp="1"/>
          </p:cNvSpPr>
          <p:nvPr>
            <p:ph type="sldNum" sz="quarter" idx="5"/>
          </p:nvPr>
        </p:nvSpPr>
        <p:spPr/>
        <p:txBody>
          <a:bodyPr/>
          <a:lstStyle/>
          <a:p>
            <a:fld id="{6F2F3D01-7A7A-4437-A06E-5ADFAA76A628}" type="slidenum">
              <a:rPr lang="da-DK" smtClean="0"/>
              <a:t>17</a:t>
            </a:fld>
            <a:endParaRPr lang="da-DK"/>
          </a:p>
        </p:txBody>
      </p:sp>
    </p:spTree>
    <p:extLst>
      <p:ext uri="{BB962C8B-B14F-4D97-AF65-F5344CB8AC3E}">
        <p14:creationId xmlns:p14="http://schemas.microsoft.com/office/powerpoint/2010/main" val="3912476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Info: Hvis der er børn, der er vant til at </a:t>
            </a:r>
            <a:r>
              <a:rPr lang="da-DK" dirty="0" err="1"/>
              <a:t>lyttelæse</a:t>
            </a:r>
            <a:r>
              <a:rPr lang="da-DK" dirty="0"/>
              <a:t>, kan det være godt lige at få talt om at vi i denne sammenhæng arbejder med analoglæsning. Det er jo helt ok at læse videre med lyttelæsning, men det er godt også at få styrket sin læsning uden teknologi – for det hjælper nemlig også, når man skal bruge teknologien. </a:t>
            </a:r>
            <a:endParaRPr lang="da-DK" i="1" dirty="0"/>
          </a:p>
          <a:p>
            <a:r>
              <a:rPr lang="da-DK" i="0" dirty="0"/>
              <a:t>Tidsaspekt: 2 min.</a:t>
            </a:r>
          </a:p>
        </p:txBody>
      </p:sp>
      <p:sp>
        <p:nvSpPr>
          <p:cNvPr id="4" name="Pladsholder til slidenummer 3"/>
          <p:cNvSpPr>
            <a:spLocks noGrp="1"/>
          </p:cNvSpPr>
          <p:nvPr>
            <p:ph type="sldNum" sz="quarter" idx="5"/>
          </p:nvPr>
        </p:nvSpPr>
        <p:spPr/>
        <p:txBody>
          <a:bodyPr/>
          <a:lstStyle/>
          <a:p>
            <a:fld id="{6F2F3D01-7A7A-4437-A06E-5ADFAA76A628}" type="slidenum">
              <a:rPr lang="da-DK" smtClean="0"/>
              <a:t>18</a:t>
            </a:fld>
            <a:endParaRPr lang="da-DK"/>
          </a:p>
        </p:txBody>
      </p:sp>
    </p:spTree>
    <p:extLst>
      <p:ext uri="{BB962C8B-B14F-4D97-AF65-F5344CB8AC3E}">
        <p14:creationId xmlns:p14="http://schemas.microsoft.com/office/powerpoint/2010/main" val="2771247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Generel info: Udlever papir til at fastholde refleksioner. Alternativt kan forældrene på deres telefoner. Overvej om der er tid til at dele et par refleksioner. Mens forældrene noterer, kan du gå rundt og lytte, hvis der er spørgsmål eller refleksioner.</a:t>
            </a:r>
          </a:p>
          <a:p>
            <a:endParaRPr lang="da-DK" dirty="0"/>
          </a:p>
          <a:p>
            <a:r>
              <a:rPr lang="da-DK" dirty="0"/>
              <a:t>Sørg for de har kunnet spørge undervejs – men giv også mulighed her. Og sørg for de ved, hvem de skal kontakte og hvordan, hvis der tvivl eller udfordringer undervejs</a:t>
            </a:r>
          </a:p>
          <a:p>
            <a:endParaRPr lang="da-DK" dirty="0"/>
          </a:p>
          <a:p>
            <a:r>
              <a:rPr lang="da-DK" dirty="0"/>
              <a:t>Tidsaspekt: Hvis tiden er holdt oplægget igennem er der ca. 15 min </a:t>
            </a:r>
            <a:r>
              <a:rPr lang="da-DK"/>
              <a:t>til drøftelser</a:t>
            </a:r>
            <a:endParaRPr lang="da-DK" dirty="0"/>
          </a:p>
          <a:p>
            <a:endParaRPr lang="da-DK" dirty="0"/>
          </a:p>
        </p:txBody>
      </p:sp>
      <p:sp>
        <p:nvSpPr>
          <p:cNvPr id="4" name="Pladsholder til slidenummer 3"/>
          <p:cNvSpPr>
            <a:spLocks noGrp="1"/>
          </p:cNvSpPr>
          <p:nvPr>
            <p:ph type="sldNum" sz="quarter" idx="5"/>
          </p:nvPr>
        </p:nvSpPr>
        <p:spPr/>
        <p:txBody>
          <a:bodyPr/>
          <a:lstStyle/>
          <a:p>
            <a:fld id="{6F2F3D01-7A7A-4437-A06E-5ADFAA76A628}" type="slidenum">
              <a:rPr lang="da-DK" smtClean="0"/>
              <a:t>19</a:t>
            </a:fld>
            <a:endParaRPr lang="da-DK"/>
          </a:p>
        </p:txBody>
      </p:sp>
    </p:spTree>
    <p:extLst>
      <p:ext uri="{BB962C8B-B14F-4D97-AF65-F5344CB8AC3E}">
        <p14:creationId xmlns:p14="http://schemas.microsoft.com/office/powerpoint/2010/main" val="4262377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Generel information: Brug afsnittet om forældremøde i bogen som vejledning til disse slides. </a:t>
            </a:r>
          </a:p>
          <a:p>
            <a:r>
              <a:rPr lang="da-DK" dirty="0"/>
              <a:t>Oplægget er lavet med fokus på forældre til børn med ordblindhed eller usikker læsekompetence. </a:t>
            </a:r>
          </a:p>
          <a:p>
            <a:r>
              <a:rPr lang="da-DK" dirty="0"/>
              <a:t>Du kan tilpasse det lidt, hvis du har hele klassens forældre samlet.</a:t>
            </a:r>
          </a:p>
          <a:p>
            <a:endParaRPr lang="da-DK" dirty="0"/>
          </a:p>
          <a:p>
            <a:r>
              <a:rPr lang="da-DK" dirty="0"/>
              <a:t>Tidsaspekt: Oplægget er rammesat til ca. en time, men det afhænger af, hvor meget tid du giver til refleksion og samtale undervejs.</a:t>
            </a:r>
          </a:p>
          <a:p>
            <a:endParaRPr lang="da-DK" dirty="0"/>
          </a:p>
        </p:txBody>
      </p:sp>
      <p:sp>
        <p:nvSpPr>
          <p:cNvPr id="4" name="Pladsholder til slidenummer 3"/>
          <p:cNvSpPr>
            <a:spLocks noGrp="1"/>
          </p:cNvSpPr>
          <p:nvPr>
            <p:ph type="sldNum" sz="quarter" idx="5"/>
          </p:nvPr>
        </p:nvSpPr>
        <p:spPr/>
        <p:txBody>
          <a:bodyPr/>
          <a:lstStyle/>
          <a:p>
            <a:fld id="{6F2F3D01-7A7A-4437-A06E-5ADFAA76A628}" type="slidenum">
              <a:rPr lang="da-DK" smtClean="0"/>
              <a:t>2</a:t>
            </a:fld>
            <a:endParaRPr lang="da-DK"/>
          </a:p>
        </p:txBody>
      </p:sp>
    </p:spTree>
    <p:extLst>
      <p:ext uri="{BB962C8B-B14F-4D97-AF65-F5344CB8AC3E}">
        <p14:creationId xmlns:p14="http://schemas.microsoft.com/office/powerpoint/2010/main" val="1289112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Info: Velkommen til forældremøde hvor jeg fortæller om det læseforløb, jeres barn er med i. Jeg vil fortælle, hvad vi gør her i skolen, og hvordan I kan støtte jeres barn derhjemme.</a:t>
            </a:r>
          </a:p>
          <a:p>
            <a:r>
              <a:rPr lang="da-DK" dirty="0"/>
              <a:t>I må gerne stille spørgsmål undervejs.</a:t>
            </a:r>
          </a:p>
          <a:p>
            <a:r>
              <a:rPr lang="da-DK" dirty="0"/>
              <a:t>Tidsaspekt: 2 min.</a:t>
            </a:r>
          </a:p>
          <a:p>
            <a:endParaRPr lang="da-DK" dirty="0"/>
          </a:p>
        </p:txBody>
      </p:sp>
      <p:sp>
        <p:nvSpPr>
          <p:cNvPr id="4" name="Pladsholder til slidenummer 3"/>
          <p:cNvSpPr>
            <a:spLocks noGrp="1"/>
          </p:cNvSpPr>
          <p:nvPr>
            <p:ph type="sldNum" sz="quarter" idx="5"/>
          </p:nvPr>
        </p:nvSpPr>
        <p:spPr/>
        <p:txBody>
          <a:bodyPr/>
          <a:lstStyle/>
          <a:p>
            <a:fld id="{6F2F3D01-7A7A-4437-A06E-5ADFAA76A628}" type="slidenum">
              <a:rPr lang="da-DK" smtClean="0"/>
              <a:t>3</a:t>
            </a:fld>
            <a:endParaRPr lang="da-DK"/>
          </a:p>
        </p:txBody>
      </p:sp>
    </p:spTree>
    <p:extLst>
      <p:ext uri="{BB962C8B-B14F-4D97-AF65-F5344CB8AC3E}">
        <p14:creationId xmlns:p14="http://schemas.microsoft.com/office/powerpoint/2010/main" val="284458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Info: Fokuspunkterne er det, som vi gerne vil lykkes med i forløbet. Vi arbejder primært med at understøtte motivation og læselyst – så bedre læsning bliver en slags følgevirkning af at læse mere, fordi man har lyst.</a:t>
            </a:r>
          </a:p>
          <a:p>
            <a:r>
              <a:rPr lang="da-DK" dirty="0"/>
              <a:t>Tidsaspekt: 2 min.</a:t>
            </a:r>
          </a:p>
        </p:txBody>
      </p:sp>
      <p:sp>
        <p:nvSpPr>
          <p:cNvPr id="4" name="Pladsholder til slidenummer 3"/>
          <p:cNvSpPr>
            <a:spLocks noGrp="1"/>
          </p:cNvSpPr>
          <p:nvPr>
            <p:ph type="sldNum" sz="quarter" idx="5"/>
          </p:nvPr>
        </p:nvSpPr>
        <p:spPr/>
        <p:txBody>
          <a:bodyPr/>
          <a:lstStyle/>
          <a:p>
            <a:fld id="{6F2F3D01-7A7A-4437-A06E-5ADFAA76A628}" type="slidenum">
              <a:rPr lang="da-DK" smtClean="0"/>
              <a:t>4</a:t>
            </a:fld>
            <a:endParaRPr lang="da-DK"/>
          </a:p>
        </p:txBody>
      </p:sp>
    </p:spTree>
    <p:extLst>
      <p:ext uri="{BB962C8B-B14F-4D97-AF65-F5344CB8AC3E}">
        <p14:creationId xmlns:p14="http://schemas.microsoft.com/office/powerpoint/2010/main" val="1621901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Info: Hvad kommer du til at tænke på når du ser billedet her?</a:t>
            </a:r>
          </a:p>
          <a:p>
            <a:r>
              <a:rPr lang="da-DK" dirty="0"/>
              <a:t>Tænk lidt for dig selv – og tal så lidt sammen to og to eller ved bordet.</a:t>
            </a:r>
          </a:p>
          <a:p>
            <a:endParaRPr lang="da-DK" dirty="0"/>
          </a:p>
          <a:p>
            <a:r>
              <a:rPr lang="da-DK" dirty="0"/>
              <a:t>Efter tænke- og taletid: Autonomi er det element ved dette forløb, der måske vil være mest anderledes både for børnene og for jer. Vi er opmærksomme på autonomi, fordi det er vigtigt for motivationen at have indflydelse eller at kunne acceptere og forstå de rammer, der sættes.</a:t>
            </a:r>
          </a:p>
          <a:p>
            <a:endParaRPr lang="da-DK" dirty="0"/>
          </a:p>
          <a:p>
            <a:r>
              <a:rPr lang="da-DK" dirty="0"/>
              <a:t>Tidsaspekt: 3 min</a:t>
            </a:r>
          </a:p>
          <a:p>
            <a:endParaRPr lang="da-DK" dirty="0"/>
          </a:p>
        </p:txBody>
      </p:sp>
      <p:sp>
        <p:nvSpPr>
          <p:cNvPr id="4" name="Pladsholder til slidenummer 3"/>
          <p:cNvSpPr>
            <a:spLocks noGrp="1"/>
          </p:cNvSpPr>
          <p:nvPr>
            <p:ph type="sldNum" sz="quarter" idx="5"/>
          </p:nvPr>
        </p:nvSpPr>
        <p:spPr/>
        <p:txBody>
          <a:bodyPr/>
          <a:lstStyle/>
          <a:p>
            <a:fld id="{6F2F3D01-7A7A-4437-A06E-5ADFAA76A628}" type="slidenum">
              <a:rPr lang="da-DK" smtClean="0"/>
              <a:t>5</a:t>
            </a:fld>
            <a:endParaRPr lang="da-DK"/>
          </a:p>
        </p:txBody>
      </p:sp>
    </p:spTree>
    <p:extLst>
      <p:ext uri="{BB962C8B-B14F-4D97-AF65-F5344CB8AC3E}">
        <p14:creationId xmlns:p14="http://schemas.microsoft.com/office/powerpoint/2010/main" val="4125118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Info: Forløbet er baseret på selvbestemmelsesteorien. En teori, der startede i 70’erne og 80’erne og siden har været baggrund for mange undersøgelser verden over – også i dag.</a:t>
            </a:r>
          </a:p>
          <a:p>
            <a:r>
              <a:rPr lang="da-DK" dirty="0"/>
              <a:t>Det basale i teorien er, at motivation, trivsel og præstation påvirkes af menneskets behov for at opleve autonomi, kompetence og samhørighed – at have indflydelse på eget liv.</a:t>
            </a:r>
          </a:p>
          <a:p>
            <a:endParaRPr lang="da-DK" dirty="0"/>
          </a:p>
          <a:p>
            <a:r>
              <a:rPr lang="da-DK" dirty="0"/>
              <a:t>”Autonomi” er ikke er den autonome </a:t>
            </a:r>
            <a:r>
              <a:rPr lang="da-DK" dirty="0" err="1"/>
              <a:t>BZ’er</a:t>
            </a:r>
            <a:r>
              <a:rPr lang="da-DK" dirty="0"/>
              <a:t>, men autonomi handler om at have en oplevelse af, at man handler ud fra egne valg og beslutninger uden kontrol og pres. Autonomi går fint i hånd med at overholde regler, normer og tage imod gode råd. Det afgørende er, at man fuldt ud selv accepterer dem som værdifulde – altså personen godkender selv aftalerne.</a:t>
            </a:r>
          </a:p>
          <a:p>
            <a:endParaRPr lang="da-DK" dirty="0"/>
          </a:p>
          <a:p>
            <a:r>
              <a:rPr lang="da-DK" dirty="0"/>
              <a:t>Denne viden om de tre behovs indflydelse på motivation er grundlag for vores forløb mod mere motivation for læsning – altså at finde eller styrke læselysten.</a:t>
            </a:r>
          </a:p>
          <a:p>
            <a:endParaRPr lang="da-DK" dirty="0"/>
          </a:p>
          <a:p>
            <a:r>
              <a:rPr lang="da-DK" dirty="0"/>
              <a:t>Tidsaspekt: 3 min</a:t>
            </a:r>
          </a:p>
          <a:p>
            <a:endParaRPr lang="da-DK" dirty="0"/>
          </a:p>
        </p:txBody>
      </p:sp>
      <p:sp>
        <p:nvSpPr>
          <p:cNvPr id="4" name="Pladsholder til slidenummer 3"/>
          <p:cNvSpPr>
            <a:spLocks noGrp="1"/>
          </p:cNvSpPr>
          <p:nvPr>
            <p:ph type="sldNum" sz="quarter" idx="5"/>
          </p:nvPr>
        </p:nvSpPr>
        <p:spPr/>
        <p:txBody>
          <a:bodyPr/>
          <a:lstStyle/>
          <a:p>
            <a:fld id="{6F2F3D01-7A7A-4437-A06E-5ADFAA76A628}" type="slidenum">
              <a:rPr lang="da-DK" smtClean="0"/>
              <a:t>6</a:t>
            </a:fld>
            <a:endParaRPr lang="da-DK"/>
          </a:p>
        </p:txBody>
      </p:sp>
    </p:spTree>
    <p:extLst>
      <p:ext uri="{BB962C8B-B14F-4D97-AF65-F5344CB8AC3E}">
        <p14:creationId xmlns:p14="http://schemas.microsoft.com/office/powerpoint/2010/main" val="2202641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Info: Usikre læsere har ofte lav læselyst og manglende motivation fordi ... (punkter i slides)</a:t>
            </a:r>
          </a:p>
          <a:p>
            <a:endParaRPr lang="da-DK" dirty="0"/>
          </a:p>
          <a:p>
            <a:r>
              <a:rPr lang="da-DK" dirty="0"/>
              <a:t>Når man ikke er så god til noget eller ikke oplever at lykkes med aktiviteten, så mister man ofte lysten til at gøre det. Det gælder, hvad enten det er at svømme, løbe, bage eller læse.</a:t>
            </a:r>
          </a:p>
          <a:p>
            <a:endParaRPr lang="da-DK" dirty="0"/>
          </a:p>
          <a:p>
            <a:r>
              <a:rPr lang="da-DK" dirty="0"/>
              <a:t>Den usikre læsning kan gøre det svært at læse de samme bøger som andre – og når man arbejder sammen i skolen, kan det være svært at være med i fællesskabet, når læsningen driller.</a:t>
            </a:r>
          </a:p>
          <a:p>
            <a:endParaRPr lang="da-DK" dirty="0"/>
          </a:p>
          <a:p>
            <a:r>
              <a:rPr lang="da-DK" dirty="0"/>
              <a:t>I skolen skal man ofte læse noget, lærer har bestemt – fordi det er en del af mål for fagene – så det kan være svært at få tilstrækkelig indflydelse og dermed lyst.</a:t>
            </a:r>
          </a:p>
          <a:p>
            <a:endParaRPr lang="da-DK" dirty="0"/>
          </a:p>
          <a:p>
            <a:r>
              <a:rPr lang="da-DK" dirty="0"/>
              <a:t>Tidsaspekt: 3 min</a:t>
            </a:r>
          </a:p>
          <a:p>
            <a:endParaRPr lang="da-DK" dirty="0"/>
          </a:p>
        </p:txBody>
      </p:sp>
      <p:sp>
        <p:nvSpPr>
          <p:cNvPr id="4" name="Pladsholder til slidenummer 3"/>
          <p:cNvSpPr>
            <a:spLocks noGrp="1"/>
          </p:cNvSpPr>
          <p:nvPr>
            <p:ph type="sldNum" sz="quarter" idx="5"/>
          </p:nvPr>
        </p:nvSpPr>
        <p:spPr/>
        <p:txBody>
          <a:bodyPr/>
          <a:lstStyle/>
          <a:p>
            <a:fld id="{6F2F3D01-7A7A-4437-A06E-5ADFAA76A628}" type="slidenum">
              <a:rPr lang="da-DK" smtClean="0"/>
              <a:t>7</a:t>
            </a:fld>
            <a:endParaRPr lang="da-DK"/>
          </a:p>
        </p:txBody>
      </p:sp>
    </p:spTree>
    <p:extLst>
      <p:ext uri="{BB962C8B-B14F-4D97-AF65-F5344CB8AC3E}">
        <p14:creationId xmlns:p14="http://schemas.microsoft.com/office/powerpoint/2010/main" val="442124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Generel info: Juster evt. så det passer til jeres forløb.</a:t>
            </a:r>
          </a:p>
          <a:p>
            <a:endParaRPr lang="da-DK" dirty="0"/>
          </a:p>
          <a:p>
            <a:r>
              <a:rPr lang="da-DK" dirty="0"/>
              <a:t>Info: Fundamentet i forløbet er aktiviteter, der understøtter de tre behov; kompetence, autonomi og samhørighed.</a:t>
            </a:r>
          </a:p>
          <a:p>
            <a:endParaRPr lang="da-DK" dirty="0"/>
          </a:p>
          <a:p>
            <a:r>
              <a:rPr lang="da-DK" dirty="0"/>
              <a:t>På læsemøderne skal børnene vælge bøger og dele læseoplevelser. De får læsetid og læreren lytter til læsningen og giver feedback.</a:t>
            </a:r>
          </a:p>
          <a:p>
            <a:r>
              <a:rPr lang="da-DK" dirty="0"/>
              <a:t>De får tid til at notere i deres logbog, hvad og hvordan de vil læse i den kommende uge.</a:t>
            </a:r>
          </a:p>
          <a:p>
            <a:endParaRPr lang="da-DK" dirty="0"/>
          </a:p>
          <a:p>
            <a:r>
              <a:rPr lang="da-DK" dirty="0"/>
              <a:t>Når de læser, er det vigtigt, det er børnene, der beslutter i hvad, hvordan og hvor meget, de læser.</a:t>
            </a:r>
          </a:p>
          <a:p>
            <a:endParaRPr lang="da-DK" dirty="0"/>
          </a:p>
          <a:p>
            <a:r>
              <a:rPr lang="da-DK" dirty="0"/>
              <a:t>Elevernes læsning evalueres ved, at de får feedback på deres individuelle udvikling.</a:t>
            </a:r>
          </a:p>
          <a:p>
            <a:endParaRPr lang="da-DK" dirty="0"/>
          </a:p>
          <a:p>
            <a:r>
              <a:rPr lang="da-DK" dirty="0"/>
              <a:t>Tidsaspekt: 2 min.</a:t>
            </a:r>
          </a:p>
          <a:p>
            <a:endParaRPr lang="da-DK" dirty="0"/>
          </a:p>
        </p:txBody>
      </p:sp>
      <p:sp>
        <p:nvSpPr>
          <p:cNvPr id="4" name="Pladsholder til slidenummer 3"/>
          <p:cNvSpPr>
            <a:spLocks noGrp="1"/>
          </p:cNvSpPr>
          <p:nvPr>
            <p:ph type="sldNum" sz="quarter" idx="5"/>
          </p:nvPr>
        </p:nvSpPr>
        <p:spPr/>
        <p:txBody>
          <a:bodyPr/>
          <a:lstStyle/>
          <a:p>
            <a:fld id="{6F2F3D01-7A7A-4437-A06E-5ADFAA76A628}" type="slidenum">
              <a:rPr lang="da-DK" smtClean="0"/>
              <a:t>8</a:t>
            </a:fld>
            <a:endParaRPr lang="da-DK"/>
          </a:p>
        </p:txBody>
      </p:sp>
    </p:spTree>
    <p:extLst>
      <p:ext uri="{BB962C8B-B14F-4D97-AF65-F5344CB8AC3E}">
        <p14:creationId xmlns:p14="http://schemas.microsoft.com/office/powerpoint/2010/main" val="2553875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Generel info: Vis forældrene logbogen – hvad enten der er valgt en digital eller en analog løsning.</a:t>
            </a:r>
          </a:p>
          <a:p>
            <a:endParaRPr lang="da-DK" dirty="0"/>
          </a:p>
          <a:p>
            <a:r>
              <a:rPr lang="da-DK" dirty="0"/>
              <a:t>Info: I kan kigge i logbogen derhjemme, så får I indblik i det, vi laver på læsemøderne, og I kan på den måde også vise interesse for dit barns valg.</a:t>
            </a:r>
          </a:p>
          <a:p>
            <a:r>
              <a:rPr lang="da-DK" dirty="0"/>
              <a:t>Tal gerne om læsningen. Det er også ok at lave aftaler, hvis det ikke virker som pres og kontrol. Barnet skal altså godkende.</a:t>
            </a:r>
          </a:p>
          <a:p>
            <a:endParaRPr lang="da-DK" dirty="0"/>
          </a:p>
          <a:p>
            <a:r>
              <a:rPr lang="da-DK" dirty="0"/>
              <a:t>Tidsaspekt: 2 min.</a:t>
            </a:r>
          </a:p>
          <a:p>
            <a:endParaRPr lang="da-DK" dirty="0"/>
          </a:p>
        </p:txBody>
      </p:sp>
      <p:sp>
        <p:nvSpPr>
          <p:cNvPr id="4" name="Pladsholder til slidenummer 3"/>
          <p:cNvSpPr>
            <a:spLocks noGrp="1"/>
          </p:cNvSpPr>
          <p:nvPr>
            <p:ph type="sldNum" sz="quarter" idx="5"/>
          </p:nvPr>
        </p:nvSpPr>
        <p:spPr/>
        <p:txBody>
          <a:bodyPr/>
          <a:lstStyle/>
          <a:p>
            <a:fld id="{6F2F3D01-7A7A-4437-A06E-5ADFAA76A628}" type="slidenum">
              <a:rPr lang="da-DK" smtClean="0"/>
              <a:t>9</a:t>
            </a:fld>
            <a:endParaRPr lang="da-DK"/>
          </a:p>
        </p:txBody>
      </p:sp>
    </p:spTree>
    <p:extLst>
      <p:ext uri="{BB962C8B-B14F-4D97-AF65-F5344CB8AC3E}">
        <p14:creationId xmlns:p14="http://schemas.microsoft.com/office/powerpoint/2010/main" val="642618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A7AE042-22BB-86B3-781E-68DAD0D54D74}"/>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B208C05-5293-C8A4-B8BB-9384E54EB8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B7002D56-D0B9-49B5-EFB7-C1ED49CBEA8B}"/>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5" name="Pladsholder til sidefod 4">
            <a:extLst>
              <a:ext uri="{FF2B5EF4-FFF2-40B4-BE49-F238E27FC236}">
                <a16:creationId xmlns:a16="http://schemas.microsoft.com/office/drawing/2014/main" id="{E67617D3-A99A-F26A-308B-823FED5246A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E378E70-3AE9-DEBB-6BFE-CAABAA3D7876}"/>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2433247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9F3BA2-59C4-F2B4-E278-ADFF36529AF5}"/>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79961B27-C65A-85E8-3E7F-B1018392079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502A4EF-41FC-E2B4-5FB4-1493DE0662C4}"/>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5" name="Pladsholder til sidefod 4">
            <a:extLst>
              <a:ext uri="{FF2B5EF4-FFF2-40B4-BE49-F238E27FC236}">
                <a16:creationId xmlns:a16="http://schemas.microsoft.com/office/drawing/2014/main" id="{51213EC0-736B-56A5-04EF-BD6D2EBDEE65}"/>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B6BA427-B5F6-5BBF-EB87-42494B14A475}"/>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23030283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4DE2C9E-F5AD-4D4E-C474-243C7AD1D4E4}"/>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6E1FAB9-548B-171D-313A-427A481FF58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DB27CA0-DCE4-F196-8150-39A34418C5B6}"/>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5" name="Pladsholder til sidefod 4">
            <a:extLst>
              <a:ext uri="{FF2B5EF4-FFF2-40B4-BE49-F238E27FC236}">
                <a16:creationId xmlns:a16="http://schemas.microsoft.com/office/drawing/2014/main" id="{516AD07B-C629-51B5-C117-82FC33F1795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BB0B98B-7939-4A53-1C40-DF31E2B12839}"/>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18674818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9D7EC4-CA99-4D40-EB46-F451502D0D0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FC46800-EB9A-8296-D849-B059347D3D7C}"/>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DC6D2CC-3DB1-E9B9-2616-199A809842C4}"/>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5" name="Pladsholder til sidefod 4">
            <a:extLst>
              <a:ext uri="{FF2B5EF4-FFF2-40B4-BE49-F238E27FC236}">
                <a16:creationId xmlns:a16="http://schemas.microsoft.com/office/drawing/2014/main" id="{62481E46-0D7C-98B0-6D6C-45819713120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B8313F5-B2CA-3276-EF6A-3EB4DB414D44}"/>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30708646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8459CC-F1CF-E134-5E6E-BB3422DD61B8}"/>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9473000A-3BA6-6938-1310-215ABBF9C6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FBF8B67D-2F6A-5607-8A15-2108437E5467}"/>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5" name="Pladsholder til sidefod 4">
            <a:extLst>
              <a:ext uri="{FF2B5EF4-FFF2-40B4-BE49-F238E27FC236}">
                <a16:creationId xmlns:a16="http://schemas.microsoft.com/office/drawing/2014/main" id="{DE4739F3-96A3-5900-0316-95312D03258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66034C6-A2BA-BD8C-B4C3-426966988FAF}"/>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197250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DE3793-B641-00EB-5F97-5AF9A0C232F3}"/>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9D5ED96-DD8A-9A29-D17F-3FEAF3A36764}"/>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5F1FE8F2-4564-AD21-D9A7-56FF860C1149}"/>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E7730FDD-864F-CE8E-47C2-D8CEDACEEF5B}"/>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6" name="Pladsholder til sidefod 5">
            <a:extLst>
              <a:ext uri="{FF2B5EF4-FFF2-40B4-BE49-F238E27FC236}">
                <a16:creationId xmlns:a16="http://schemas.microsoft.com/office/drawing/2014/main" id="{B71BB1F7-857C-2040-16E5-D4D52EDA4795}"/>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5342245-0DFA-C2DD-1427-327A73A89A50}"/>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7421719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7BAD48-E609-E94F-22D8-613B283DCD9A}"/>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43E90AA-CDDF-E09E-C3E7-DE19CBA4EB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D9EC861E-4E08-4730-32C1-A621080404B6}"/>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B2686659-2D93-54DC-0F1D-24A459E291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E1D0C011-B6D8-6FB3-C88F-82D767B9110C}"/>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384DF12-16D6-862F-9857-8D103CE8E19F}"/>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8" name="Pladsholder til sidefod 7">
            <a:extLst>
              <a:ext uri="{FF2B5EF4-FFF2-40B4-BE49-F238E27FC236}">
                <a16:creationId xmlns:a16="http://schemas.microsoft.com/office/drawing/2014/main" id="{A6926721-6A50-587E-F995-24A01694E52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56B45A2A-48D9-965D-EF21-F48D5044397D}"/>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33367560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471A0B-8463-9AF2-48F6-B8DBCFDEB1B7}"/>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3DA0EB5-471E-A809-2366-E14BF7AF2736}"/>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4" name="Pladsholder til sidefod 3">
            <a:extLst>
              <a:ext uri="{FF2B5EF4-FFF2-40B4-BE49-F238E27FC236}">
                <a16:creationId xmlns:a16="http://schemas.microsoft.com/office/drawing/2014/main" id="{171EAA45-0F1D-A11B-9C93-49A8688558E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E87E0DAC-DF77-A6A1-7613-5031EFE8D1FA}"/>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27541015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0C66EE1F-C453-A9F4-1B92-0A36BFE7BEEF}"/>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3" name="Pladsholder til sidefod 2">
            <a:extLst>
              <a:ext uri="{FF2B5EF4-FFF2-40B4-BE49-F238E27FC236}">
                <a16:creationId xmlns:a16="http://schemas.microsoft.com/office/drawing/2014/main" id="{68165358-D581-2CFE-8FAF-93DFC453E2D2}"/>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23E740C0-205B-5A61-9899-044F1EA23551}"/>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19234844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D4AEF-C872-A821-41D1-99B6D923CF44}"/>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B0C8B56-CFEF-AA9C-D146-960880FA16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0BEA425E-ACA0-2757-DFF6-8D7B1C8AFB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DC00443-46D3-7BF6-C901-FC5D917ED98E}"/>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6" name="Pladsholder til sidefod 5">
            <a:extLst>
              <a:ext uri="{FF2B5EF4-FFF2-40B4-BE49-F238E27FC236}">
                <a16:creationId xmlns:a16="http://schemas.microsoft.com/office/drawing/2014/main" id="{AF801A86-3B27-BA09-813B-518851D77C0C}"/>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F5B4E4B-BA94-6291-1AA4-A9CC45C69BDE}"/>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19603014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BD7040-1464-C3B3-4571-506C5DFE118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F4CE7F36-8DA8-0109-E499-F7A3C608C6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a:extLst>
              <a:ext uri="{FF2B5EF4-FFF2-40B4-BE49-F238E27FC236}">
                <a16:creationId xmlns:a16="http://schemas.microsoft.com/office/drawing/2014/main" id="{85CC6E05-61C1-4E56-63E9-4DF14DC5DA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0B770F7-6477-6341-E50C-AA07950A0EC3}"/>
              </a:ext>
            </a:extLst>
          </p:cNvPr>
          <p:cNvSpPr>
            <a:spLocks noGrp="1"/>
          </p:cNvSpPr>
          <p:nvPr>
            <p:ph type="dt" sz="half" idx="10"/>
          </p:nvPr>
        </p:nvSpPr>
        <p:spPr/>
        <p:txBody>
          <a:bodyPr/>
          <a:lstStyle/>
          <a:p>
            <a:fld id="{8F054725-E500-EB48-8F3A-2A1AF786DABB}" type="datetimeFigureOut">
              <a:rPr lang="da-DK" smtClean="0"/>
              <a:t>29-11-2023</a:t>
            </a:fld>
            <a:endParaRPr lang="da-DK"/>
          </a:p>
        </p:txBody>
      </p:sp>
      <p:sp>
        <p:nvSpPr>
          <p:cNvPr id="6" name="Pladsholder til sidefod 5">
            <a:extLst>
              <a:ext uri="{FF2B5EF4-FFF2-40B4-BE49-F238E27FC236}">
                <a16:creationId xmlns:a16="http://schemas.microsoft.com/office/drawing/2014/main" id="{467A962F-1F9B-7F38-C96D-4E3EAC9E62A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DDDD3443-8115-D5FC-64AD-FAD931613943}"/>
              </a:ext>
            </a:extLst>
          </p:cNvPr>
          <p:cNvSpPr>
            <a:spLocks noGrp="1"/>
          </p:cNvSpPr>
          <p:nvPr>
            <p:ph type="sldNum" sz="quarter" idx="12"/>
          </p:nvPr>
        </p:nvSpPr>
        <p:spPr/>
        <p:txBody>
          <a:bodyPr/>
          <a:lstStyle/>
          <a:p>
            <a:fld id="{60CBDE7C-E6BA-8347-BAD5-51D4200F80D7}" type="slidenum">
              <a:rPr lang="da-DK" smtClean="0"/>
              <a:t>‹nr.›</a:t>
            </a:fld>
            <a:endParaRPr lang="da-DK"/>
          </a:p>
        </p:txBody>
      </p:sp>
    </p:spTree>
    <p:extLst>
      <p:ext uri="{BB962C8B-B14F-4D97-AF65-F5344CB8AC3E}">
        <p14:creationId xmlns:p14="http://schemas.microsoft.com/office/powerpoint/2010/main" val="3667902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9CE1E1FA-7F18-6AAA-E1BD-701FF53A4F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74E6D974-447C-A557-2467-8698D8EA04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99E5046-AB1E-4C66-963F-280706A18F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54725-E500-EB48-8F3A-2A1AF786DABB}" type="datetimeFigureOut">
              <a:rPr lang="da-DK" smtClean="0"/>
              <a:t>29-11-2023</a:t>
            </a:fld>
            <a:endParaRPr lang="da-DK"/>
          </a:p>
        </p:txBody>
      </p:sp>
      <p:sp>
        <p:nvSpPr>
          <p:cNvPr id="5" name="Pladsholder til sidefod 4">
            <a:extLst>
              <a:ext uri="{FF2B5EF4-FFF2-40B4-BE49-F238E27FC236}">
                <a16:creationId xmlns:a16="http://schemas.microsoft.com/office/drawing/2014/main" id="{1C7DECF0-984C-44FB-EB20-835227D98D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EFD125AE-BD42-1B8B-21BA-AD209143B5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CBDE7C-E6BA-8347-BAD5-51D4200F80D7}" type="slidenum">
              <a:rPr lang="da-DK" smtClean="0"/>
              <a:t>‹nr.›</a:t>
            </a:fld>
            <a:endParaRPr lang="da-DK"/>
          </a:p>
        </p:txBody>
      </p:sp>
    </p:spTree>
    <p:extLst>
      <p:ext uri="{BB962C8B-B14F-4D97-AF65-F5344CB8AC3E}">
        <p14:creationId xmlns:p14="http://schemas.microsoft.com/office/powerpoint/2010/main" val="24868519"/>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lede 3" descr="Et billede, der indeholder diagram&#10;&#10;Automatisk genereret beskrivelse">
            <a:extLst>
              <a:ext uri="{FF2B5EF4-FFF2-40B4-BE49-F238E27FC236}">
                <a16:creationId xmlns:a16="http://schemas.microsoft.com/office/drawing/2014/main" id="{5A4A38DD-1F20-84A4-AC28-7CAD48BECFA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66537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AB2A7D-B8A8-D651-0368-AE63FBA6D8B6}"/>
              </a:ext>
            </a:extLst>
          </p:cNvPr>
          <p:cNvSpPr>
            <a:spLocks noGrp="1"/>
          </p:cNvSpPr>
          <p:nvPr>
            <p:ph type="title" idx="4294967295"/>
          </p:nvPr>
        </p:nvSpPr>
        <p:spPr>
          <a:xfrm>
            <a:off x="0" y="1397000"/>
            <a:ext cx="3240088" cy="4064000"/>
          </a:xfrm>
        </p:spPr>
        <p:txBody>
          <a:bodyPr>
            <a:normAutofit/>
          </a:bodyPr>
          <a:lstStyle/>
          <a:p>
            <a:pPr algn="ctr"/>
            <a:r>
              <a:rPr lang="da-DK" b="1" dirty="0">
                <a:solidFill>
                  <a:srgbClr val="FFFFFF"/>
                </a:solidFill>
              </a:rPr>
              <a:t>Læsemåder</a:t>
            </a:r>
          </a:p>
        </p:txBody>
      </p:sp>
      <p:pic>
        <p:nvPicPr>
          <p:cNvPr id="4" name="Billede 3" descr="Et billede, der indeholder diagram, kort&#10;&#10;Automatisk genereret beskrivelse">
            <a:extLst>
              <a:ext uri="{FF2B5EF4-FFF2-40B4-BE49-F238E27FC236}">
                <a16:creationId xmlns:a16="http://schemas.microsoft.com/office/drawing/2014/main" id="{6B28221F-7F45-FE52-0035-A183C6E36FE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52877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E0B4D6-5377-751A-9EB5-B57C36A53C34}"/>
              </a:ext>
            </a:extLst>
          </p:cNvPr>
          <p:cNvSpPr>
            <a:spLocks noGrp="1"/>
          </p:cNvSpPr>
          <p:nvPr>
            <p:ph type="title" idx="4294967295"/>
          </p:nvPr>
        </p:nvSpPr>
        <p:spPr>
          <a:xfrm>
            <a:off x="0" y="1154113"/>
            <a:ext cx="3567113" cy="4460875"/>
          </a:xfrm>
        </p:spPr>
        <p:txBody>
          <a:bodyPr>
            <a:normAutofit/>
          </a:bodyPr>
          <a:lstStyle/>
          <a:p>
            <a:r>
              <a:rPr lang="da-DK" b="1" dirty="0">
                <a:solidFill>
                  <a:srgbClr val="FFFFFF"/>
                </a:solidFill>
              </a:rPr>
              <a:t>Hvem skal barnet læse med?</a:t>
            </a:r>
          </a:p>
        </p:txBody>
      </p:sp>
      <p:pic>
        <p:nvPicPr>
          <p:cNvPr id="4" name="Billede 3" descr="Et billede, der indeholder kort&#10;&#10;Automatisk genereret beskrivelse">
            <a:extLst>
              <a:ext uri="{FF2B5EF4-FFF2-40B4-BE49-F238E27FC236}">
                <a16:creationId xmlns:a16="http://schemas.microsoft.com/office/drawing/2014/main" id="{0AAC4AF8-5E15-7102-877E-0DF97594FAB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848999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7FFE95-ADE2-80A4-7096-7C0C6028290D}"/>
              </a:ext>
            </a:extLst>
          </p:cNvPr>
          <p:cNvSpPr>
            <a:spLocks noGrp="1"/>
          </p:cNvSpPr>
          <p:nvPr>
            <p:ph type="title" idx="4294967295"/>
          </p:nvPr>
        </p:nvSpPr>
        <p:spPr>
          <a:xfrm>
            <a:off x="0" y="1154113"/>
            <a:ext cx="3509963" cy="4460875"/>
          </a:xfrm>
        </p:spPr>
        <p:txBody>
          <a:bodyPr>
            <a:normAutofit/>
          </a:bodyPr>
          <a:lstStyle/>
          <a:p>
            <a:r>
              <a:rPr lang="da-DK" b="1" dirty="0">
                <a:solidFill>
                  <a:srgbClr val="FFFFFF"/>
                </a:solidFill>
              </a:rPr>
              <a:t>Når du lytter til dit barns læsning</a:t>
            </a:r>
          </a:p>
        </p:txBody>
      </p:sp>
      <p:pic>
        <p:nvPicPr>
          <p:cNvPr id="4" name="Billede 3" descr="Et billede, der indeholder tekst&#10;&#10;Automatisk genereret beskrivelse">
            <a:extLst>
              <a:ext uri="{FF2B5EF4-FFF2-40B4-BE49-F238E27FC236}">
                <a16:creationId xmlns:a16="http://schemas.microsoft.com/office/drawing/2014/main" id="{60E7F98C-1070-7016-5FBE-9680261643B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9115704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0DEE2-8109-72AB-B05C-46D1400E73E6}"/>
              </a:ext>
            </a:extLst>
          </p:cNvPr>
          <p:cNvSpPr>
            <a:spLocks noGrp="1"/>
          </p:cNvSpPr>
          <p:nvPr>
            <p:ph type="title" idx="4294967295"/>
          </p:nvPr>
        </p:nvSpPr>
        <p:spPr>
          <a:xfrm>
            <a:off x="0" y="1154113"/>
            <a:ext cx="3778250" cy="4460875"/>
          </a:xfrm>
        </p:spPr>
        <p:txBody>
          <a:bodyPr>
            <a:normAutofit/>
          </a:bodyPr>
          <a:lstStyle/>
          <a:p>
            <a:r>
              <a:rPr lang="da-DK" b="1" dirty="0">
                <a:solidFill>
                  <a:srgbClr val="FFFFFF"/>
                </a:solidFill>
              </a:rPr>
              <a:t>Måske plejer I </a:t>
            </a:r>
          </a:p>
        </p:txBody>
      </p:sp>
      <p:pic>
        <p:nvPicPr>
          <p:cNvPr id="4" name="Billede 3" descr="Et billede, der indeholder tekst&#10;&#10;Automatisk genereret beskrivelse">
            <a:extLst>
              <a:ext uri="{FF2B5EF4-FFF2-40B4-BE49-F238E27FC236}">
                <a16:creationId xmlns:a16="http://schemas.microsoft.com/office/drawing/2014/main" id="{EA54D34E-7B95-BD1D-1048-C5CC576F4F1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163298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B1939CA-8D04-FA14-1F23-BA52CA174A7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539388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descr="Et billede, der indeholder diagram&#10;&#10;Automatisk genereret beskrivelse">
            <a:extLst>
              <a:ext uri="{FF2B5EF4-FFF2-40B4-BE49-F238E27FC236}">
                <a16:creationId xmlns:a16="http://schemas.microsoft.com/office/drawing/2014/main" id="{330D2857-1B24-B2C5-5F84-5FDFA40C37A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15106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descr="Et billede, der indeholder diagram, tekst&#10;&#10;Automatisk genereret beskrivelse">
            <a:extLst>
              <a:ext uri="{FF2B5EF4-FFF2-40B4-BE49-F238E27FC236}">
                <a16:creationId xmlns:a16="http://schemas.microsoft.com/office/drawing/2014/main" id="{A3A25EFC-1FD3-730A-9D05-D2E747C42CA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223851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9EABD-A4A3-DB31-A31D-992F033F14FA}"/>
              </a:ext>
            </a:extLst>
          </p:cNvPr>
          <p:cNvSpPr>
            <a:spLocks noGrp="1"/>
          </p:cNvSpPr>
          <p:nvPr>
            <p:ph type="title" idx="4294967295"/>
          </p:nvPr>
        </p:nvSpPr>
        <p:spPr>
          <a:xfrm>
            <a:off x="0" y="1154113"/>
            <a:ext cx="3533775" cy="4460875"/>
          </a:xfrm>
        </p:spPr>
        <p:txBody>
          <a:bodyPr>
            <a:normAutofit/>
          </a:bodyPr>
          <a:lstStyle/>
          <a:p>
            <a:pPr>
              <a:spcAft>
                <a:spcPts val="800"/>
              </a:spcAft>
            </a:pPr>
            <a:r>
              <a:rPr lang="da-DK" b="1" dirty="0">
                <a:solidFill>
                  <a:srgbClr val="FFFFFF"/>
                </a:solidFill>
                <a:latin typeface="Calibri Light" panose="020F0302020204030204" pitchFamily="34" charset="0"/>
                <a:ea typeface="Calibri" panose="020F0502020204030204" pitchFamily="34" charset="0"/>
                <a:cs typeface="Times New Roman" panose="02020603050405020304" pitchFamily="18" charset="0"/>
              </a:rPr>
              <a:t>Inspiration til spørgsmål derhjemme</a:t>
            </a:r>
            <a:br>
              <a:rPr lang="da-DK" dirty="0">
                <a:solidFill>
                  <a:srgbClr val="FFFFFF"/>
                </a:solidFill>
                <a:latin typeface="Calibri" panose="020F0502020204030204" pitchFamily="34" charset="0"/>
                <a:ea typeface="Calibri" panose="020F0502020204030204" pitchFamily="34" charset="0"/>
                <a:cs typeface="Times New Roman" panose="02020603050405020304" pitchFamily="18" charset="0"/>
              </a:rPr>
            </a:br>
            <a:endParaRPr lang="da-DK" dirty="0">
              <a:solidFill>
                <a:srgbClr val="FFFFFF"/>
              </a:solidFill>
            </a:endParaRPr>
          </a:p>
        </p:txBody>
      </p:sp>
      <p:pic>
        <p:nvPicPr>
          <p:cNvPr id="4" name="Billede 3" descr="Et billede, der indeholder diagram&#10;&#10;Automatisk genereret beskrivelse">
            <a:extLst>
              <a:ext uri="{FF2B5EF4-FFF2-40B4-BE49-F238E27FC236}">
                <a16:creationId xmlns:a16="http://schemas.microsoft.com/office/drawing/2014/main" id="{A5D5109A-CE89-2C44-DA30-56E2E560E54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614606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612A47-4340-1F39-B068-3C8A3FF2DA65}"/>
              </a:ext>
            </a:extLst>
          </p:cNvPr>
          <p:cNvSpPr>
            <a:spLocks noGrp="1"/>
          </p:cNvSpPr>
          <p:nvPr>
            <p:ph type="title" idx="4294967295"/>
          </p:nvPr>
        </p:nvSpPr>
        <p:spPr>
          <a:xfrm>
            <a:off x="0" y="1154113"/>
            <a:ext cx="3544888" cy="4460875"/>
          </a:xfrm>
        </p:spPr>
        <p:txBody>
          <a:bodyPr>
            <a:normAutofit/>
          </a:bodyPr>
          <a:lstStyle/>
          <a:p>
            <a:r>
              <a:rPr lang="da-DK" sz="3700" b="1" dirty="0">
                <a:solidFill>
                  <a:srgbClr val="FFFFFF"/>
                </a:solidFill>
              </a:rPr>
              <a:t>Læsning med læse- skrive-teknologi</a:t>
            </a:r>
          </a:p>
        </p:txBody>
      </p:sp>
      <p:pic>
        <p:nvPicPr>
          <p:cNvPr id="4" name="Billede 3" descr="Et billede, der indeholder tekst&#10;&#10;Automatisk genereret beskrivelse">
            <a:extLst>
              <a:ext uri="{FF2B5EF4-FFF2-40B4-BE49-F238E27FC236}">
                <a16:creationId xmlns:a16="http://schemas.microsoft.com/office/drawing/2014/main" id="{434BD447-006C-72C3-BB6B-99151514630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46488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descr="Et billede, der indeholder diagram&#10;&#10;Automatisk genereret beskrivelse">
            <a:extLst>
              <a:ext uri="{FF2B5EF4-FFF2-40B4-BE49-F238E27FC236}">
                <a16:creationId xmlns:a16="http://schemas.microsoft.com/office/drawing/2014/main" id="{835047E9-F750-82FC-5631-8440D48F4B2E}"/>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1418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Billede 3" descr="Et billede, der indeholder tekst&#10;&#10;Automatisk genereret beskrivelse">
            <a:extLst>
              <a:ext uri="{FF2B5EF4-FFF2-40B4-BE49-F238E27FC236}">
                <a16:creationId xmlns:a16="http://schemas.microsoft.com/office/drawing/2014/main" id="{2DCFE5D4-2A90-B24C-F5C7-5CFBABD15EF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71535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diagram&#10;&#10;Automatisk genereret beskrivelse">
            <a:extLst>
              <a:ext uri="{FF2B5EF4-FFF2-40B4-BE49-F238E27FC236}">
                <a16:creationId xmlns:a16="http://schemas.microsoft.com/office/drawing/2014/main" id="{0D17D0C6-9290-3EE0-475B-19C54AEDDDB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2313509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8B453D-032C-B9C6-E72A-AD97528DC17A}"/>
              </a:ext>
            </a:extLst>
          </p:cNvPr>
          <p:cNvSpPr>
            <a:spLocks noGrp="1"/>
          </p:cNvSpPr>
          <p:nvPr>
            <p:ph type="title" idx="4294967295"/>
          </p:nvPr>
        </p:nvSpPr>
        <p:spPr>
          <a:xfrm>
            <a:off x="0" y="1154113"/>
            <a:ext cx="3522663" cy="4460875"/>
          </a:xfrm>
        </p:spPr>
        <p:txBody>
          <a:bodyPr>
            <a:normAutofit/>
          </a:bodyPr>
          <a:lstStyle/>
          <a:p>
            <a:r>
              <a:rPr lang="da-DK" b="1" dirty="0">
                <a:solidFill>
                  <a:srgbClr val="FFFFFF"/>
                </a:solidFill>
              </a:rPr>
              <a:t>Dagsorden</a:t>
            </a:r>
          </a:p>
        </p:txBody>
      </p:sp>
      <p:pic>
        <p:nvPicPr>
          <p:cNvPr id="4" name="Billede 3" descr="Et billede, der indeholder kort&#10;&#10;Automatisk genereret beskrivelse">
            <a:extLst>
              <a:ext uri="{FF2B5EF4-FFF2-40B4-BE49-F238E27FC236}">
                <a16:creationId xmlns:a16="http://schemas.microsoft.com/office/drawing/2014/main" id="{3064DE80-1396-FAB2-3C9C-46D02065063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76421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descr="Et billede, der indeholder tekst&#10;&#10;Automatisk genereret beskrivelse">
            <a:extLst>
              <a:ext uri="{FF2B5EF4-FFF2-40B4-BE49-F238E27FC236}">
                <a16:creationId xmlns:a16="http://schemas.microsoft.com/office/drawing/2014/main" id="{9CD82653-21D7-24F8-A0CE-CDEBD749DD6D}"/>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242445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diagram&#10;&#10;Automatisk genereret beskrivelse">
            <a:extLst>
              <a:ext uri="{FF2B5EF4-FFF2-40B4-BE49-F238E27FC236}">
                <a16:creationId xmlns:a16="http://schemas.microsoft.com/office/drawing/2014/main" id="{DC21125D-04EF-45F1-AB27-0AC46564406A}"/>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2792914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113666-6D05-3B1A-67A5-1309AB77A6B6}"/>
              </a:ext>
            </a:extLst>
          </p:cNvPr>
          <p:cNvSpPr>
            <a:spLocks noGrp="1"/>
          </p:cNvSpPr>
          <p:nvPr>
            <p:ph type="title" idx="4294967295"/>
          </p:nvPr>
        </p:nvSpPr>
        <p:spPr>
          <a:xfrm>
            <a:off x="0" y="1154113"/>
            <a:ext cx="3522663" cy="4460875"/>
          </a:xfrm>
        </p:spPr>
        <p:txBody>
          <a:bodyPr vert="horz" lIns="91440" tIns="45720" rIns="91440" bIns="45720" rtlCol="0" anchor="ctr">
            <a:normAutofit/>
          </a:bodyPr>
          <a:lstStyle/>
          <a:p>
            <a:r>
              <a:rPr lang="en-US" b="1" kern="1200" dirty="0">
                <a:solidFill>
                  <a:srgbClr val="FFFFFF"/>
                </a:solidFill>
                <a:latin typeface="+mj-lt"/>
                <a:ea typeface="+mj-ea"/>
                <a:cs typeface="+mj-cs"/>
              </a:rPr>
              <a:t>Motivation</a:t>
            </a:r>
          </a:p>
        </p:txBody>
      </p:sp>
      <p:pic>
        <p:nvPicPr>
          <p:cNvPr id="4" name="Billede 3" descr="Et billede, der indeholder diagram&#10;&#10;Automatisk genereret beskrivelse">
            <a:extLst>
              <a:ext uri="{FF2B5EF4-FFF2-40B4-BE49-F238E27FC236}">
                <a16:creationId xmlns:a16="http://schemas.microsoft.com/office/drawing/2014/main" id="{61976D23-1355-AC0F-0B7D-DFE4C3A42257}"/>
              </a:ext>
            </a:extLst>
          </p:cNvPr>
          <p:cNvPicPr>
            <a:picLocks noChangeAspect="1"/>
          </p:cNvPicPr>
          <p:nvPr/>
        </p:nvPicPr>
        <p:blipFill>
          <a:blip r:embed="rId3"/>
          <a:stretch>
            <a:fillRect/>
          </a:stretch>
        </p:blipFill>
        <p:spPr>
          <a:xfrm>
            <a:off x="-91442" y="0"/>
            <a:ext cx="12283441" cy="6909436"/>
          </a:xfrm>
          <a:prstGeom prst="rect">
            <a:avLst/>
          </a:prstGeom>
        </p:spPr>
      </p:pic>
    </p:spTree>
    <p:extLst>
      <p:ext uri="{BB962C8B-B14F-4D97-AF65-F5344CB8AC3E}">
        <p14:creationId xmlns:p14="http://schemas.microsoft.com/office/powerpoint/2010/main" val="3278664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E5714B-A776-8659-EF3E-C51D93747771}"/>
              </a:ext>
            </a:extLst>
          </p:cNvPr>
          <p:cNvSpPr>
            <a:spLocks noGrp="1"/>
          </p:cNvSpPr>
          <p:nvPr>
            <p:ph type="title" idx="4294967295"/>
          </p:nvPr>
        </p:nvSpPr>
        <p:spPr>
          <a:xfrm>
            <a:off x="0" y="1154113"/>
            <a:ext cx="3509963" cy="4460875"/>
          </a:xfrm>
        </p:spPr>
        <p:txBody>
          <a:bodyPr>
            <a:normAutofit/>
          </a:bodyPr>
          <a:lstStyle/>
          <a:p>
            <a:r>
              <a:rPr lang="da-DK" b="1" dirty="0">
                <a:solidFill>
                  <a:srgbClr val="FFFFFF"/>
                </a:solidFill>
              </a:rPr>
              <a:t>Usikker læsning – lav motivation</a:t>
            </a:r>
          </a:p>
        </p:txBody>
      </p:sp>
      <p:pic>
        <p:nvPicPr>
          <p:cNvPr id="4" name="Billede 3" descr="Et billede, der indeholder diagram&#10;&#10;Automatisk genereret beskrivelse">
            <a:extLst>
              <a:ext uri="{FF2B5EF4-FFF2-40B4-BE49-F238E27FC236}">
                <a16:creationId xmlns:a16="http://schemas.microsoft.com/office/drawing/2014/main" id="{E89A786B-63A0-A8ED-FA0D-ECC410012FE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023542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3A5C1F-DA85-B36D-7674-41CF40F21978}"/>
              </a:ext>
            </a:extLst>
          </p:cNvPr>
          <p:cNvSpPr>
            <a:spLocks noGrp="1"/>
          </p:cNvSpPr>
          <p:nvPr>
            <p:ph type="title" idx="4294967295"/>
          </p:nvPr>
        </p:nvSpPr>
        <p:spPr>
          <a:xfrm>
            <a:off x="0" y="1154113"/>
            <a:ext cx="3487738" cy="4460875"/>
          </a:xfrm>
        </p:spPr>
        <p:txBody>
          <a:bodyPr>
            <a:normAutofit/>
          </a:bodyPr>
          <a:lstStyle/>
          <a:p>
            <a:r>
              <a:rPr lang="da-DK" b="1" dirty="0">
                <a:solidFill>
                  <a:srgbClr val="FFFFFF"/>
                </a:solidFill>
              </a:rPr>
              <a:t>Forløbet i skolen</a:t>
            </a:r>
          </a:p>
        </p:txBody>
      </p:sp>
      <p:pic>
        <p:nvPicPr>
          <p:cNvPr id="4" name="Billede 3" descr="Et billede, der indeholder kort&#10;&#10;Automatisk genereret beskrivelse">
            <a:extLst>
              <a:ext uri="{FF2B5EF4-FFF2-40B4-BE49-F238E27FC236}">
                <a16:creationId xmlns:a16="http://schemas.microsoft.com/office/drawing/2014/main" id="{AED05F48-6336-36CE-D044-151E5BA5D0AF}"/>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1886275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DE531A-02D8-22C5-B41A-5BFB090C131B}"/>
              </a:ext>
            </a:extLst>
          </p:cNvPr>
          <p:cNvSpPr>
            <a:spLocks noGrp="1"/>
          </p:cNvSpPr>
          <p:nvPr>
            <p:ph type="title" idx="4294967295"/>
          </p:nvPr>
        </p:nvSpPr>
        <p:spPr>
          <a:xfrm>
            <a:off x="0" y="1154113"/>
            <a:ext cx="3544888" cy="4460875"/>
          </a:xfrm>
        </p:spPr>
        <p:txBody>
          <a:bodyPr>
            <a:normAutofit/>
          </a:bodyPr>
          <a:lstStyle/>
          <a:p>
            <a:r>
              <a:rPr lang="da-DK" b="1" dirty="0">
                <a:solidFill>
                  <a:srgbClr val="FFFFFF"/>
                </a:solidFill>
              </a:rPr>
              <a:t>Følg med i logbogen derhjemme</a:t>
            </a:r>
          </a:p>
        </p:txBody>
      </p:sp>
      <p:pic>
        <p:nvPicPr>
          <p:cNvPr id="4" name="Billede 3" descr="Et billede, der indeholder tekst&#10;&#10;Automatisk genereret beskrivelse">
            <a:extLst>
              <a:ext uri="{FF2B5EF4-FFF2-40B4-BE49-F238E27FC236}">
                <a16:creationId xmlns:a16="http://schemas.microsoft.com/office/drawing/2014/main" id="{6F3EE8AC-FA78-E3DC-9A48-55E79E642A7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528656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b2a2b7-2160-4ed2-816c-95fcf250e5d7" xsi:nil="true"/>
    <lcf76f155ced4ddcb4097134ff3c332f xmlns="479fada2-211b-4161-b413-cf6340a7a17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FD7FE6119CBA784E98DAEA6157CC3ED3" ma:contentTypeVersion="16" ma:contentTypeDescription="Opret et nyt dokument." ma:contentTypeScope="" ma:versionID="912028ec1f91050d7cc2fc1aa632b24f">
  <xsd:schema xmlns:xsd="http://www.w3.org/2001/XMLSchema" xmlns:xs="http://www.w3.org/2001/XMLSchema" xmlns:p="http://schemas.microsoft.com/office/2006/metadata/properties" xmlns:ns2="479fada2-211b-4161-b413-cf6340a7a17e" xmlns:ns3="7bb2a2b7-2160-4ed2-816c-95fcf250e5d7" targetNamespace="http://schemas.microsoft.com/office/2006/metadata/properties" ma:root="true" ma:fieldsID="2a2b323736ea4d24bb14fabaf82e633e" ns2:_="" ns3:_="">
    <xsd:import namespace="479fada2-211b-4161-b413-cf6340a7a17e"/>
    <xsd:import namespace="7bb2a2b7-2160-4ed2-816c-95fcf250e5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9fada2-211b-4161-b413-cf6340a7a1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3fe80aff-8094-4148-a725-0517f31fcd50"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b2a2b7-2160-4ed2-816c-95fcf250e5d7"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b2d5fdc6-cda7-4b4f-9e86-5fddc50909aa}" ma:internalName="TaxCatchAll" ma:showField="CatchAllData" ma:web="7bb2a2b7-2160-4ed2-816c-95fcf250e5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A3D57E-2D70-4541-9B7B-8A8DAAB2E9D8}">
  <ds:schemaRefs>
    <ds:schemaRef ds:uri="http://schemas.openxmlformats.org/package/2006/metadata/core-properties"/>
    <ds:schemaRef ds:uri="http://www.w3.org/XML/1998/namespace"/>
    <ds:schemaRef ds:uri="http://purl.org/dc/terms/"/>
    <ds:schemaRef ds:uri="http://schemas.microsoft.com/office/2006/documentManagement/types"/>
    <ds:schemaRef ds:uri="http://schemas.microsoft.com/office/2006/metadata/properties"/>
    <ds:schemaRef ds:uri="http://schemas.microsoft.com/office/infopath/2007/PartnerControls"/>
    <ds:schemaRef ds:uri="http://purl.org/dc/elements/1.1/"/>
    <ds:schemaRef ds:uri="7bb2a2b7-2160-4ed2-816c-95fcf250e5d7"/>
    <ds:schemaRef ds:uri="479fada2-211b-4161-b413-cf6340a7a17e"/>
    <ds:schemaRef ds:uri="http://purl.org/dc/dcmitype/"/>
  </ds:schemaRefs>
</ds:datastoreItem>
</file>

<file path=customXml/itemProps2.xml><?xml version="1.0" encoding="utf-8"?>
<ds:datastoreItem xmlns:ds="http://schemas.openxmlformats.org/officeDocument/2006/customXml" ds:itemID="{CA607957-75E4-469E-9951-C9E1C15648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9fada2-211b-4161-b413-cf6340a7a17e"/>
    <ds:schemaRef ds:uri="7bb2a2b7-2160-4ed2-816c-95fcf250e5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43E71F-8E4C-491D-846F-3905FCFBC8F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 2013 - 2022</Template>
  <TotalTime>399</TotalTime>
  <Words>1653</Words>
  <Application>Microsoft Office PowerPoint</Application>
  <PresentationFormat>Widescreen</PresentationFormat>
  <Paragraphs>128</Paragraphs>
  <Slides>20</Slides>
  <Notes>19</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20</vt:i4>
      </vt:variant>
    </vt:vector>
  </HeadingPairs>
  <TitlesOfParts>
    <vt:vector size="24" baseType="lpstr">
      <vt:lpstr>Arial</vt:lpstr>
      <vt:lpstr>Calibri</vt:lpstr>
      <vt:lpstr>Calibri Light</vt:lpstr>
      <vt:lpstr>Office-tema</vt:lpstr>
      <vt:lpstr>PowerPoint-præsentation</vt:lpstr>
      <vt:lpstr>PowerPoint-præsentation</vt:lpstr>
      <vt:lpstr>Dagsorden</vt:lpstr>
      <vt:lpstr>PowerPoint-præsentation</vt:lpstr>
      <vt:lpstr>PowerPoint-præsentation</vt:lpstr>
      <vt:lpstr>Motivation</vt:lpstr>
      <vt:lpstr>Usikker læsning – lav motivation</vt:lpstr>
      <vt:lpstr>Forløbet i skolen</vt:lpstr>
      <vt:lpstr>Følg med i logbogen derhjemme</vt:lpstr>
      <vt:lpstr>Læsemåder</vt:lpstr>
      <vt:lpstr>Hvem skal barnet læse med?</vt:lpstr>
      <vt:lpstr>Når du lytter til dit barns læsning</vt:lpstr>
      <vt:lpstr>Måske plejer I </vt:lpstr>
      <vt:lpstr>PowerPoint-præsentation</vt:lpstr>
      <vt:lpstr>PowerPoint-præsentation</vt:lpstr>
      <vt:lpstr>PowerPoint-præsentation</vt:lpstr>
      <vt:lpstr>Inspiration til spørgsmål derhjemme </vt:lpstr>
      <vt:lpstr>Læsning med læse- skrive-teknologi</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Martin Montag</dc:creator>
  <cp:lastModifiedBy>Maria Skelbæk-Bundesen</cp:lastModifiedBy>
  <cp:revision>25</cp:revision>
  <dcterms:created xsi:type="dcterms:W3CDTF">2020-12-02T19:39:39Z</dcterms:created>
  <dcterms:modified xsi:type="dcterms:W3CDTF">2023-11-29T13:03:53Z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0x01010003C4F69F02FD0C429D887994A2C2D03A</vt:lpwstr>
  </property>
  <property fmtid="{D5CDD505-2E9C-101B-9397-08002B2CF9AE}" pid="3" name="MediaServiceImageTags">
    <vt:lpwstr/>
  </property>
</Properties>
</file>