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bookmarkIdSeed="5">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5" r:id="rId13"/>
    <p:sldId id="266" r:id="rId14"/>
    <p:sldId id="264" r:id="rId15"/>
    <p:sldId id="267"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1"/>
    <p:restoredTop sz="95755"/>
  </p:normalViewPr>
  <p:slideViewPr>
    <p:cSldViewPr snapToGrid="0" snapToObjects="1" showGuides="1">
      <p:cViewPr varScale="1">
        <p:scale>
          <a:sx n="142" d="100"/>
          <a:sy n="142" d="100"/>
        </p:scale>
        <p:origin x="-128" y="-1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16EFE-4810-4500-8875-809624F1B171}" type="datetimeFigureOut">
              <a:rPr lang="da-DK" smtClean="0"/>
              <a:pPr/>
              <a:t>06/03/25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D83CB-39A2-497F-887E-CFAA47F56058}"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457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Begynd med at fortælle kort, hvad dette forældremøde handler om (at orientere om deres barns læsning og læsetræningen derhjemme). </a:t>
            </a:r>
          </a:p>
          <a:p>
            <a:r>
              <a:rPr lang="da-DK" dirty="0"/>
              <a:t>Præsenter dem for dagsordenen (overskrifterne/hovedpunkter) for mødet. </a:t>
            </a:r>
          </a:p>
          <a:p>
            <a:r>
              <a:rPr lang="da-DK" dirty="0"/>
              <a:t>Punkterne uddybes på de følgende slides.</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2</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058596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Forklar forældrene, at det er vigtigt at huske, at der er meget stor forskel på, hvordan og hvor hurtigt deres børn udvikler sig i deres læsning. Da ordblindhed er arveligt, vil det være godt at informere dansklæreren eller læsevejleder herom. </a:t>
            </a:r>
          </a:p>
          <a:p>
            <a:r>
              <a:rPr lang="da-DK" dirty="0"/>
              <a:t>Læsningen skal ikke være en kamp, så hvis der er vanskeligheder derhjemme med hensyn til læsetræning, så kontakt endelig dansklærer eller læsevejleder.</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11</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168625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Giv plads til eventuelle spørgsmål. </a:t>
            </a:r>
          </a:p>
          <a:p>
            <a:r>
              <a:rPr lang="da-DK" dirty="0"/>
              <a:t>Fortæl forældrene, at de altid er velkomne til at kontakte skolens læsevejleder (fortæl, hvem det er, og evt. hvordan læsevejlederen kan kontaktes).</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12</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278850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Forklar, at læsning består af afkodning og sprogforståelse.</a:t>
            </a:r>
          </a:p>
          <a:p>
            <a:r>
              <a:rPr lang="da-DK" dirty="0"/>
              <a:t>Uddyb de tre alfabeter som vigtige forudsætninger for at lære at læse. Kom ind på læseudviklingstrinene på læsestien. </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3</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067024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Forklar forældrene, at elever er forskellige, ligesom deres læseudvikling er forskellig. Sammenlign evt. med det at tabe rokketænder, som også er en individuel proces. </a:t>
            </a:r>
          </a:p>
          <a:p>
            <a:r>
              <a:rPr lang="da-DK" dirty="0"/>
              <a:t>Derfor sørger lærerne for at differentiere deres undervisning (dvs. tilpasse den) – så alle får mulighed for at deltage. Der kan være tale om individuelle faglige mål, metoder og hjælpemidler for at sikre inklusion.</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4</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764711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Orienter forældrene om nogle af de strategier, I underviser børnene i at bruge på jeres skole. Fortæl om jeres procedure og om, hvordan I kan dele strategier med forældrene i form af fx læsekort med gode råd eller små videoer.</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5</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648095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Fortæl forældrene om samarbejdet om deres børns læsetræning derhjemme. Fortæl, at I på skolen står for læseundervisningen – men læsetræningen foregår som udgangspunkt derhjemme. </a:t>
            </a:r>
          </a:p>
          <a:p>
            <a:r>
              <a:rPr lang="da-DK" dirty="0"/>
              <a:t>Sender I læsemapper med børnene hjem (med bøger, læsekontrakt og evt. læsekort med gode råd på)? Hvornår kommer der nye bøger med hjem, og er det en ad gangen eller flere? Inviter forældrene ind i jeres tanker, så det bliver nemt for forældrene at samarbejde med jer og støtte op om jeres procedurer.</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6</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25339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Fortæl, at indholdet på denne side er plukket fra en pjece, de får med hjem. Det vil sige, hvis forældrene vil vide mere, kan de læse gode råd om læsning i pjecen.</a:t>
            </a:r>
          </a:p>
          <a:p>
            <a:r>
              <a:rPr lang="da-DK" dirty="0"/>
              <a:t>Tal med forældrene om, at de skal rose og opmuntre deres barn, gerne for deres indsats, så de får en følelse af, at det er godt at bruge tid på læsning.</a:t>
            </a:r>
          </a:p>
          <a:p>
            <a:r>
              <a:rPr lang="da-DK" dirty="0"/>
              <a:t>Kom ind på den betydning, det har, at forældrene er rollemodeller og viser, at de synes, læsning er spændende og noget, de har lyst til at bruge tid på.</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7</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355977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Disse punkter stammer også fra pjecen om læsning. Du kan vælge at trække nogle af punkterne frem og give lidt tid til, at forældre også selv kan læse lidt. De skal ikke kunne huske dem alle, men hæfte sig ved, at der også er gode aktiviteter før og efter læsning med barnet. </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8</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243609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Forklar forældrene, at I vil lære børnene de sjove måder at læse på i skolen. Ekkolæsning betyder, at den ene (typisk forælder) læser først, den anden (typisk barnet) gentager læsningen. Bankelæsning betyder, at den ene starter med at læse, den anden banker i bordet, når der skal skiftes.</a:t>
            </a:r>
          </a:p>
        </p:txBody>
      </p:sp>
      <p:sp>
        <p:nvSpPr>
          <p:cNvPr id="4" name="Pladsholder til slidenummer 3"/>
          <p:cNvSpPr>
            <a:spLocks noGrp="1"/>
          </p:cNvSpPr>
          <p:nvPr>
            <p:ph type="sldNum" sz="quarter" idx="5"/>
          </p:nvPr>
        </p:nvSpPr>
        <p:spPr/>
        <p:txBody>
          <a:bodyPr/>
          <a:lstStyle/>
          <a:p>
            <a:fld id="{26AD83CB-39A2-497F-887E-CFAA47F56058}" type="slidenum">
              <a:rPr lang="da-DK" smtClean="0"/>
              <a:pPr/>
              <a:t>9</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722964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Vejledning: Forklar forældrene, hvad en læseevaluering er, og sæt dem kort ind i, hvilke tests og data om børnene I har at gå ud fra i 1. klasse. Fortæl, hvad let- og lixtal er, og hvordan I kommunikerer om deres barns let- og lixtal. </a:t>
            </a:r>
          </a:p>
          <a:p>
            <a:endParaRPr lang="da-DK" dirty="0"/>
          </a:p>
        </p:txBody>
      </p:sp>
      <p:sp>
        <p:nvSpPr>
          <p:cNvPr id="4" name="Pladsholder til slidenummer 3"/>
          <p:cNvSpPr>
            <a:spLocks noGrp="1"/>
          </p:cNvSpPr>
          <p:nvPr>
            <p:ph type="sldNum" sz="quarter" idx="5"/>
          </p:nvPr>
        </p:nvSpPr>
        <p:spPr/>
        <p:txBody>
          <a:bodyPr/>
          <a:lstStyle/>
          <a:p>
            <a:fld id="{26AD83CB-39A2-497F-887E-CFAA47F56058}" type="slidenum">
              <a:rPr lang="da-DK" smtClean="0"/>
              <a:pPr/>
              <a:t>10</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976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A31FA73-0E09-8149-B749-6442F5FF7D5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A57858E-8397-0A48-9808-4476B7AFFA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72AEA52-C444-364D-8420-16FD50347396}"/>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5" name="Pladsholder til sidefod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58843C-A135-7640-8B61-8CD68F238ED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9C1F108-B40B-F447-8617-2989742F5043}"/>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274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42D506C-9D24-9648-9EDF-532BEDA3C7A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96BB95-131A-6442-8BA5-2EF3FF700D4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7602BB7-18CF-8B40-ACDB-9F1FA46E70D9}"/>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5" name="Pladsholder til sidefod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2D0A4BC-E03C-EC44-9226-D5BDE907559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8928597-4775-B242-968A-5B5719C71BE0}"/>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657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BF3611-E60C-3248-9000-55A4A6F846F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499D628-22C6-C048-8707-86841709CE5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0DB759D-C665-CA4D-B840-28A3D56195A3}"/>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5" name="Pladsholder til sidefod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40E17C3-6617-EE43-9198-0CDF0247989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3F7378F-D57C-A249-BF7E-C7B08F7AE6D0}"/>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734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FAC2A98-4670-6741-A594-32926AB4C67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14E1D59-C14D-3A43-87C5-264B9CCCB0E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A2C4CDC-C426-9747-91B6-202BC8C4F36C}"/>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5" name="Pladsholder til sidefod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578E2B7-4A62-EB42-A714-73D417A0AE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A0BA2D1-7161-434B-BF2F-31226C8B743A}"/>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5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A92FACC-D6DB-EF4D-8CF1-8CFE04F63E0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1B7BCC2-6E8B-BE48-ADAE-A7E7503B5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6779D72-8430-BC40-9D05-905FDF43B7C7}"/>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5" name="Pladsholder til sidefod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6012F83-6986-1D45-A853-F47A56FC4B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506ABE4-0066-B140-B20F-3A53366C85FF}"/>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312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65DCF5B-34CC-F141-A2CC-9DB8467CDA6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2E8A91B-2AF9-0843-9D28-71F4E5B157D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F762C48-8637-064B-A7BA-73AB3874D80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F242496-6685-0140-902A-E590090D268A}"/>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6" name="Pladsholder til sidefod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039A22B-45D0-E245-ADFD-1C52E37F84A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8660471-17BD-EA44-883D-7C1434A4965C}"/>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256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EEDCBA1-FE39-824A-BAE5-919FE0E330F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37B5D4D-EA5F-B443-83D0-11750E781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991D53D-EE59-EF41-891F-705B839C912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3E28202-3AAA-144B-AB50-D53162135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8AC87F-C593-8E4D-836F-BBEDADD07B5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1983ACA-9C35-694D-A15A-647C501BC77B}"/>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8" name="Pladsholder til sidefod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17B598B-0302-6440-9A4C-BA0C7134B70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A601549-CE64-E448-95EC-0473FEF52A55}"/>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21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03DEEFA-31E3-2844-B413-75F95571C0F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5A8A840-9F69-404B-B290-135ECFF7A1F2}"/>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4" name="Pladsholder til sidefo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E6C4EF9-1513-9B41-BAE4-D831C8D0435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C39B563-E926-BC49-9A67-643007F32CE9}"/>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034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39A8343-9511-F543-A3BA-F038A9FE07D9}"/>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3" name="Pladsholder til sidefo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1BFE7E-D620-2846-A68D-DC6F7167BAE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7246E80-D91B-FF4C-829A-6EF9AA701021}"/>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154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A1B636A-F5FF-534B-9721-D294613BD68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25B08EA-4C7E-5140-95BE-BE92A382C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38EE465-E510-F142-9EC7-F6725F786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DDA1002-44EF-B14C-9329-81CF7986C3D0}"/>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6" name="Pladsholder til sidefod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1C93AE6-46AD-2846-8144-3D336AC5407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6C2A9ED-85D6-254D-A64E-1F37A6CD6132}"/>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412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3B359F5-879E-C948-ADC1-27E0474ADD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8B51197-F646-A34A-823B-B82E5A04D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EA9974A-8C0C-904A-AFCD-E96D2F1C1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3BC90D2-A680-B14C-B198-BDAE5392CE09}"/>
              </a:ext>
            </a:extLst>
          </p:cNvPr>
          <p:cNvSpPr>
            <a:spLocks noGrp="1"/>
          </p:cNvSpPr>
          <p:nvPr>
            <p:ph type="dt" sz="half" idx="10"/>
          </p:nvPr>
        </p:nvSpPr>
        <p:spPr/>
        <p:txBody>
          <a:bodyPr/>
          <a:lstStyle/>
          <a:p>
            <a:fld id="{8F054725-E500-EB48-8F3A-2A1AF786DABB}" type="datetimeFigureOut">
              <a:rPr lang="da-DK" smtClean="0"/>
              <a:pPr/>
              <a:t>06/03/25</a:t>
            </a:fld>
            <a:endParaRPr lang="da-DK"/>
          </a:p>
        </p:txBody>
      </p:sp>
      <p:sp>
        <p:nvSpPr>
          <p:cNvPr id="6" name="Pladsholder til sidefod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1A3555E-2DDA-0448-AEBF-28CE2C4726A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B64C323-8558-8E45-A0A8-43C0636C854E}"/>
              </a:ext>
            </a:extLst>
          </p:cNvPr>
          <p:cNvSpPr>
            <a:spLocks noGrp="1"/>
          </p:cNvSpPr>
          <p:nvPr>
            <p:ph type="sldNum" sz="quarter" idx="12"/>
          </p:nvPr>
        </p:nvSpPr>
        <p:spPr/>
        <p:txBody>
          <a:body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07399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FAD93FD-0F2A-7B4E-9C66-AC9B3E165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F7201D3-103D-D94D-808B-3926BF5E9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84872E3-2DB3-1D41-A6DA-88BD8DCE5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54725-E500-EB48-8F3A-2A1AF786DABB}" type="datetimeFigureOut">
              <a:rPr lang="da-DK" smtClean="0"/>
              <a:pPr/>
              <a:t>06/03/25</a:t>
            </a:fld>
            <a:endParaRPr lang="da-DK"/>
          </a:p>
        </p:txBody>
      </p:sp>
      <p:sp>
        <p:nvSpPr>
          <p:cNvPr id="5" name="Pladsholder til sidefod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C36D52-3F4E-7D49-AC7E-D38CC0CB5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7F61D2C-9746-C44C-8E56-7820BD130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BDE7C-E6BA-8347-BAD5-51D4200F80D7}" type="slidenum">
              <a:rPr lang="da-DK" smtClean="0"/>
              <a:pPr/>
              <a:t>‹nr.›</a:t>
            </a:fld>
            <a:endParaRPr lang="da-DK"/>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291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4.pdf"/><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d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d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df"/><Relationship Id="rId5" Type="http://schemas.openxmlformats.org/officeDocument/2006/relationships/image" Target="../media/image9.png"/><Relationship Id="rId6" Type="http://schemas.openxmlformats.org/officeDocument/2006/relationships/image" Target="../media/image10.pdf"/><Relationship Id="rId7" Type="http://schemas.openxmlformats.org/officeDocument/2006/relationships/image" Target="../media/image11.png"/><Relationship Id="rId8" Type="http://schemas.openxmlformats.org/officeDocument/2006/relationships/image" Target="../media/image12.pdf"/><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df"/><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df"/><Relationship Id="rId5" Type="http://schemas.openxmlformats.org/officeDocument/2006/relationships/image" Target="../media/image17.png"/><Relationship Id="rId6" Type="http://schemas.openxmlformats.org/officeDocument/2006/relationships/image" Target="../media/image18.pdf"/><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df"/><Relationship Id="rId5" Type="http://schemas.openxmlformats.org/officeDocument/2006/relationships/image" Target="../media/image19.png"/><Relationship Id="rId6" Type="http://schemas.openxmlformats.org/officeDocument/2006/relationships/image" Target="../media/image20.pdf"/><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pdf"/><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154BBAE-CF96-9B4F-BFA6-65DECB8EC52B}"/>
              </a:ext>
            </a:extLst>
          </p:cNvPr>
          <p:cNvPicPr>
            <a:picLocks noChangeAspect="1"/>
          </p:cNvPicPr>
          <p:nvPr/>
        </p:nvPicPr>
        <p:blipFill>
          <a:blip r:embed="rId2"/>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D73907C-D5EA-7AE1-41FA-3656F579C6DD}"/>
              </a:ext>
            </a:extLst>
          </p:cNvPr>
          <p:cNvSpPr txBox="1"/>
          <p:nvPr/>
        </p:nvSpPr>
        <p:spPr>
          <a:xfrm>
            <a:off x="5285511" y="5940479"/>
            <a:ext cx="6745386" cy="523220"/>
          </a:xfrm>
          <a:prstGeom prst="rect">
            <a:avLst/>
          </a:prstGeom>
          <a:noFill/>
        </p:spPr>
        <p:txBody>
          <a:bodyPr wrap="square">
            <a:spAutoFit/>
          </a:bodyPr>
          <a:lstStyle/>
          <a:p>
            <a:pPr algn="r"/>
            <a:r>
              <a:rPr lang="da-DK" sz="1400" dirty="0">
                <a:solidFill>
                  <a:schemeClr val="bg1"/>
                </a:solidFill>
                <a:latin typeface="DIN-Regular"/>
                <a:cs typeface="DIN-Regular"/>
              </a:rPr>
              <a:t>Mestringsvejen © Dansk Psykologisk Forlag, M.B. Laursen &amp; M.A. Midtgaard, 2025</a:t>
            </a:r>
          </a:p>
          <a:p>
            <a:pPr algn="r"/>
            <a:r>
              <a:rPr lang="da-DK" sz="1400" dirty="0">
                <a:solidFill>
                  <a:schemeClr val="bg1"/>
                </a:solidFill>
                <a:latin typeface="DIN-Regular"/>
                <a:cs typeface="DIN-Regular"/>
              </a:rPr>
              <a:t>Læs mere på dpf.dk</a:t>
            </a:r>
          </a:p>
        </p:txBody>
      </p:sp>
      <p:sp>
        <p:nvSpPr>
          <p:cNvPr id="11" name="Titel 10">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0FE23E1-CF82-23D9-D1C3-DDC692C3AAF5}"/>
              </a:ext>
            </a:extLst>
          </p:cNvPr>
          <p:cNvSpPr>
            <a:spLocks noGrp="1"/>
          </p:cNvSpPr>
          <p:nvPr>
            <p:ph type="ctrTitle"/>
          </p:nvPr>
        </p:nvSpPr>
        <p:spPr>
          <a:xfrm>
            <a:off x="1524000" y="959803"/>
            <a:ext cx="9144000" cy="2387600"/>
          </a:xfrm>
        </p:spPr>
        <p:txBody>
          <a:bodyPr/>
          <a:lstStyle/>
          <a:p>
            <a:r>
              <a:rPr lang="da-DK" dirty="0">
                <a:latin typeface="DIN-Bold"/>
                <a:cs typeface="DIN-Bold"/>
              </a:rPr>
              <a:t>LÆSNING OG LÆSETRÆNING</a:t>
            </a:r>
          </a:p>
        </p:txBody>
      </p:sp>
      <p:sp>
        <p:nvSpPr>
          <p:cNvPr id="12" name="Undertitel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D48CD62-3062-FE68-9080-C89E69361387}"/>
              </a:ext>
            </a:extLst>
          </p:cNvPr>
          <p:cNvSpPr>
            <a:spLocks noGrp="1"/>
          </p:cNvSpPr>
          <p:nvPr>
            <p:ph type="subTitle" idx="1"/>
          </p:nvPr>
        </p:nvSpPr>
        <p:spPr/>
        <p:txBody>
          <a:bodyPr/>
          <a:lstStyle/>
          <a:p>
            <a:r>
              <a:rPr lang="da-DK" dirty="0">
                <a:latin typeface="DIN-Regular"/>
                <a:cs typeface="DIN-Regular"/>
              </a:rPr>
              <a:t>Vejledning til forældre om læsetræningen i de første skoleår </a:t>
            </a:r>
          </a:p>
          <a:p>
            <a:endParaRPr lang="da-DK"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6537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9616110-72F8-B176-9B2E-8AD0702E33AF}"/>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FFA90F-81F9-F52C-3C4A-60379D989B59}"/>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65CEFF1-FC18-F990-68E7-5BD3F568D3ED}"/>
              </a:ext>
            </a:extLst>
          </p:cNvPr>
          <p:cNvSpPr txBox="1"/>
          <p:nvPr/>
        </p:nvSpPr>
        <p:spPr>
          <a:xfrm>
            <a:off x="5044041" y="5940479"/>
            <a:ext cx="6986856"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533CF3E-3977-FBC0-89BA-5E64B2C5CA5B}"/>
              </a:ext>
            </a:extLst>
          </p:cNvPr>
          <p:cNvSpPr>
            <a:spLocks noGrp="1"/>
          </p:cNvSpPr>
          <p:nvPr>
            <p:ph type="title"/>
          </p:nvPr>
        </p:nvSpPr>
        <p:spPr>
          <a:xfrm>
            <a:off x="838200" y="161925"/>
            <a:ext cx="10515600" cy="1325563"/>
          </a:xfrm>
        </p:spPr>
        <p:txBody>
          <a:bodyPr>
            <a:normAutofit/>
          </a:bodyPr>
          <a:lstStyle/>
          <a:p>
            <a:r>
              <a:rPr lang="da-DK" sz="4000" dirty="0">
                <a:latin typeface="DIN-Bold"/>
                <a:cs typeface="DIN-Bold"/>
              </a:rPr>
              <a:t>8. Læsetests og prøver</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2440010-46C5-F3B3-A981-E0D68D877D33}"/>
              </a:ext>
            </a:extLst>
          </p:cNvPr>
          <p:cNvSpPr>
            <a:spLocks noGrp="1"/>
          </p:cNvSpPr>
          <p:nvPr>
            <p:ph idx="1"/>
          </p:nvPr>
        </p:nvSpPr>
        <p:spPr>
          <a:xfrm>
            <a:off x="838200" y="1825625"/>
            <a:ext cx="10515600" cy="3368074"/>
          </a:xfrm>
        </p:spPr>
        <p:txBody>
          <a:bodyPr>
            <a:normAutofit/>
          </a:bodyPr>
          <a:lstStyle/>
          <a:p>
            <a:r>
              <a:rPr lang="da-DK" sz="1800" dirty="0">
                <a:latin typeface="DIN-Regular"/>
                <a:cs typeface="DIN-Regular"/>
              </a:rPr>
              <a:t>Læsevaluering.</a:t>
            </a:r>
          </a:p>
          <a:p>
            <a:r>
              <a:rPr lang="da-DK" sz="1800" dirty="0">
                <a:latin typeface="DIN-Regular"/>
                <a:cs typeface="DIN-Regular"/>
              </a:rPr>
              <a:t>Lettal og lixtal.</a:t>
            </a:r>
          </a:p>
          <a:p>
            <a:r>
              <a:rPr lang="da-DK" sz="1800" dirty="0">
                <a:latin typeface="DIN-Regular"/>
                <a:cs typeface="DIN-Regular"/>
              </a:rPr>
              <a:t>Risiko for ordblindhed – se testen som en vejrudsigt.</a:t>
            </a:r>
          </a:p>
          <a:p>
            <a:r>
              <a:rPr lang="da-DK" sz="1800" dirty="0">
                <a:latin typeface="DIN-Regular"/>
                <a:cs typeface="DIN-Regular"/>
              </a:rPr>
              <a:t>Læseprøver.</a:t>
            </a:r>
          </a:p>
          <a:p>
            <a:r>
              <a:rPr lang="da-DK" sz="1800" dirty="0">
                <a:latin typeface="DIN-Regular"/>
                <a:cs typeface="DIN-Regular"/>
              </a:rPr>
              <a:t>Staveprøver.</a:t>
            </a:r>
          </a:p>
        </p:txBody>
      </p:sp>
      <p:pic>
        <p:nvPicPr>
          <p:cNvPr id="9" name="Billede 8" descr="Læsesekvenser-5.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rot="5400000">
            <a:off x="7278676" y="962992"/>
            <a:ext cx="3589600" cy="507973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7488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2DF71DD-D66A-D3CB-5F43-889FF38EE43C}"/>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EAFF72B-FB3A-3D39-3B28-6A9E2DC31CE2}"/>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D50693F-423F-F0F5-8D85-85ED2AC8768A}"/>
              </a:ext>
            </a:extLst>
          </p:cNvPr>
          <p:cNvSpPr txBox="1"/>
          <p:nvPr/>
        </p:nvSpPr>
        <p:spPr>
          <a:xfrm>
            <a:off x="5088757" y="5940479"/>
            <a:ext cx="6942139"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470AB72-5938-6E22-264F-A0031724F29B}"/>
              </a:ext>
            </a:extLst>
          </p:cNvPr>
          <p:cNvSpPr>
            <a:spLocks noGrp="1"/>
          </p:cNvSpPr>
          <p:nvPr>
            <p:ph type="title"/>
          </p:nvPr>
        </p:nvSpPr>
        <p:spPr>
          <a:xfrm>
            <a:off x="838200" y="161925"/>
            <a:ext cx="10515600" cy="1325563"/>
          </a:xfrm>
        </p:spPr>
        <p:txBody>
          <a:bodyPr>
            <a:normAutofit/>
          </a:bodyPr>
          <a:lstStyle/>
          <a:p>
            <a:r>
              <a:rPr lang="da-DK" sz="4000" dirty="0">
                <a:latin typeface="DIN-Bold"/>
                <a:cs typeface="DIN-Bold"/>
              </a:rPr>
              <a:t>9. Når læsning er en udfordring</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7B53783-A9D9-1034-11D1-81C90BE15858}"/>
              </a:ext>
            </a:extLst>
          </p:cNvPr>
          <p:cNvSpPr>
            <a:spLocks noGrp="1"/>
          </p:cNvSpPr>
          <p:nvPr>
            <p:ph idx="1"/>
          </p:nvPr>
        </p:nvSpPr>
        <p:spPr>
          <a:xfrm>
            <a:off x="838200" y="1825625"/>
            <a:ext cx="7747401" cy="4351338"/>
          </a:xfrm>
        </p:spPr>
        <p:txBody>
          <a:bodyPr>
            <a:normAutofit/>
          </a:bodyPr>
          <a:lstStyle/>
          <a:p>
            <a:pPr>
              <a:lnSpc>
                <a:spcPct val="140000"/>
              </a:lnSpc>
            </a:pPr>
            <a:r>
              <a:rPr lang="da-DK" sz="1800" dirty="0">
                <a:latin typeface="DIN-Regular"/>
                <a:cs typeface="DIN-Regular"/>
              </a:rPr>
              <a:t>I får besked fra skolen, </a:t>
            </a:r>
            <a:r>
              <a:rPr lang="da-DK" sz="1800" b="1" dirty="0">
                <a:latin typeface="DIN-Bold"/>
                <a:cs typeface="DIN-Bold"/>
              </a:rPr>
              <a:t>hvis jeres barn er i læsevanskeligheder</a:t>
            </a:r>
            <a:r>
              <a:rPr lang="da-DK" sz="1800" dirty="0">
                <a:latin typeface="DIN-Regular"/>
                <a:cs typeface="DIN-Regular"/>
              </a:rPr>
              <a:t>/forsinket læseudvikling.</a:t>
            </a:r>
          </a:p>
          <a:p>
            <a:pPr>
              <a:lnSpc>
                <a:spcPct val="140000"/>
              </a:lnSpc>
            </a:pPr>
            <a:r>
              <a:rPr lang="da-DK" sz="1800" dirty="0">
                <a:latin typeface="DIN-Regular"/>
                <a:cs typeface="DIN-Regular"/>
              </a:rPr>
              <a:t>Giv gerne besked, hvis der er </a:t>
            </a:r>
            <a:r>
              <a:rPr lang="da-DK" sz="1800" b="1" dirty="0">
                <a:latin typeface="DIN-Bold"/>
                <a:cs typeface="DIN-Bold"/>
              </a:rPr>
              <a:t>ordblindhed i familien</a:t>
            </a:r>
            <a:r>
              <a:rPr lang="da-DK" sz="1800" b="1" dirty="0">
                <a:latin typeface="DIN-Regular"/>
                <a:cs typeface="DIN-Regular"/>
              </a:rPr>
              <a:t>.</a:t>
            </a:r>
          </a:p>
          <a:p>
            <a:pPr>
              <a:lnSpc>
                <a:spcPct val="140000"/>
              </a:lnSpc>
            </a:pPr>
            <a:r>
              <a:rPr lang="da-DK" sz="1800" dirty="0">
                <a:latin typeface="DIN-Regular"/>
                <a:cs typeface="DIN-Regular"/>
              </a:rPr>
              <a:t>Tag fat i dit barns dansk- eller kontaktlærer, hvis du oplever, at </a:t>
            </a:r>
            <a:r>
              <a:rPr lang="da-DK" sz="1800" b="1" dirty="0">
                <a:latin typeface="DIN-Bold"/>
                <a:cs typeface="DIN-Bold"/>
              </a:rPr>
              <a:t>læsetræningen derhjemme </a:t>
            </a:r>
            <a:r>
              <a:rPr lang="da-DK" sz="1800" dirty="0">
                <a:latin typeface="DIN-Regular"/>
                <a:cs typeface="DIN-Regular"/>
              </a:rPr>
              <a:t>ikke fungerer godt. Måske skal rådene tilpasses jeres familie.</a:t>
            </a:r>
          </a:p>
        </p:txBody>
      </p:sp>
      <p:pic>
        <p:nvPicPr>
          <p:cNvPr id="8" name="Billede 7" descr="lille mand.png"/>
          <p:cNvPicPr>
            <a:picLocks noChangeAspect="1"/>
          </p:cNvPicPr>
          <p:nvPr/>
        </p:nvPicPr>
        <p:blipFill>
          <a:blip r:embed="rId4"/>
          <a:stretch>
            <a:fillRect/>
          </a:stretch>
        </p:blipFill>
        <p:spPr>
          <a:xfrm>
            <a:off x="10058400" y="3197053"/>
            <a:ext cx="1690293" cy="239094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8057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D203AC9-859F-8F1E-2063-11B34595CB33}"/>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9FB9A66-3E99-B044-30BC-BD57227F4371}"/>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CC8DB7D-B470-328B-9F84-929E1D3F013B}"/>
              </a:ext>
            </a:extLst>
          </p:cNvPr>
          <p:cNvSpPr txBox="1"/>
          <p:nvPr/>
        </p:nvSpPr>
        <p:spPr>
          <a:xfrm>
            <a:off x="5026155" y="5940479"/>
            <a:ext cx="7004742"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9DF1BD6-23BE-735C-6D10-EA5F5E3844F4}"/>
              </a:ext>
            </a:extLst>
          </p:cNvPr>
          <p:cNvSpPr>
            <a:spLocks noGrp="1"/>
          </p:cNvSpPr>
          <p:nvPr>
            <p:ph type="title"/>
          </p:nvPr>
        </p:nvSpPr>
        <p:spPr>
          <a:xfrm>
            <a:off x="838200" y="161925"/>
            <a:ext cx="10515600" cy="1325563"/>
          </a:xfrm>
        </p:spPr>
        <p:txBody>
          <a:bodyPr>
            <a:normAutofit/>
          </a:bodyPr>
          <a:lstStyle/>
          <a:p>
            <a:r>
              <a:rPr lang="da-DK" sz="4000" dirty="0">
                <a:latin typeface="DIN-Bold"/>
                <a:cs typeface="DIN-Bold"/>
              </a:rPr>
              <a:t>10. Spørgsmål</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285B3B-299B-36B6-976C-53CEFA7EE042}"/>
              </a:ext>
            </a:extLst>
          </p:cNvPr>
          <p:cNvSpPr>
            <a:spLocks noGrp="1"/>
          </p:cNvSpPr>
          <p:nvPr>
            <p:ph idx="1"/>
          </p:nvPr>
        </p:nvSpPr>
        <p:spPr/>
        <p:txBody>
          <a:bodyPr>
            <a:normAutofit/>
          </a:bodyPr>
          <a:lstStyle/>
          <a:p>
            <a:r>
              <a:rPr lang="da-DK" sz="1800" dirty="0">
                <a:latin typeface="DIN-Regular"/>
                <a:cs typeface="DIN-Regular"/>
              </a:rPr>
              <a:t>Flere spørgsmål om læsning? </a:t>
            </a:r>
          </a:p>
          <a:p>
            <a:r>
              <a:rPr lang="da-DK" sz="1800" dirty="0">
                <a:latin typeface="DIN-Regular"/>
                <a:cs typeface="DIN-Regular"/>
              </a:rPr>
              <a:t>Kontakt læsevejlederen.</a:t>
            </a:r>
          </a:p>
          <a:p>
            <a:endParaRPr lang="da-DK" sz="1800" dirty="0">
              <a:latin typeface="DIN-Regular"/>
              <a:cs typeface="DIN-Regular"/>
            </a:endParaRPr>
          </a:p>
          <a:p>
            <a:pPr marL="0" indent="0">
              <a:buNone/>
            </a:pPr>
            <a:r>
              <a:rPr lang="da-DK" sz="1800" dirty="0">
                <a:latin typeface="DIN-Regular"/>
                <a:cs typeface="DIN-Regular"/>
              </a:rPr>
              <a:t>Tak, fordi I lyttede!</a:t>
            </a:r>
          </a:p>
        </p:txBody>
      </p:sp>
      <p:pic>
        <p:nvPicPr>
          <p:cNvPr id="8" name="Billede 7" descr="laesevejl.png"/>
          <p:cNvPicPr>
            <a:picLocks noChangeAspect="1"/>
          </p:cNvPicPr>
          <p:nvPr/>
        </p:nvPicPr>
        <p:blipFill>
          <a:blip r:embed="rId4"/>
          <a:stretch>
            <a:fillRect/>
          </a:stretch>
        </p:blipFill>
        <p:spPr>
          <a:xfrm>
            <a:off x="4050952" y="1322573"/>
            <a:ext cx="2604999" cy="184214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8876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20BC391-2AE0-533E-78B9-FBB248CADED2}"/>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4789711-E622-E024-BD4B-5538E26468C7}"/>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9651716-6864-F6F0-4241-ECE9849BBF15}"/>
              </a:ext>
            </a:extLst>
          </p:cNvPr>
          <p:cNvSpPr txBox="1"/>
          <p:nvPr/>
        </p:nvSpPr>
        <p:spPr>
          <a:xfrm>
            <a:off x="5249737" y="5940479"/>
            <a:ext cx="6781159"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9" name="Titel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E980B94-41D9-D025-EBE2-2251636B8D6A}"/>
              </a:ext>
            </a:extLst>
          </p:cNvPr>
          <p:cNvSpPr>
            <a:spLocks noGrp="1"/>
          </p:cNvSpPr>
          <p:nvPr>
            <p:ph type="title"/>
          </p:nvPr>
        </p:nvSpPr>
        <p:spPr>
          <a:xfrm>
            <a:off x="838199" y="670818"/>
            <a:ext cx="11075127" cy="1019870"/>
          </a:xfrm>
        </p:spPr>
        <p:txBody>
          <a:bodyPr>
            <a:normAutofit/>
          </a:bodyPr>
          <a:lstStyle/>
          <a:p>
            <a:r>
              <a:rPr lang="da-DK" sz="4000" dirty="0">
                <a:latin typeface="DIN-Bold"/>
                <a:cs typeface="DIN-Bold"/>
              </a:rPr>
              <a:t>Dagsorden</a:t>
            </a:r>
            <a:endParaRPr lang="da-DK" sz="4000" b="1" dirty="0">
              <a:latin typeface="DIN-Bold"/>
              <a:cs typeface="DIN-Bold"/>
            </a:endParaRPr>
          </a:p>
        </p:txBody>
      </p:sp>
      <p:sp>
        <p:nvSpPr>
          <p:cNvPr id="10" name="Pladsholder til indhold 9">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ACE1C33-EBE1-C3A6-996E-6F5756159AB2}"/>
              </a:ext>
            </a:extLst>
          </p:cNvPr>
          <p:cNvSpPr>
            <a:spLocks noGrp="1"/>
          </p:cNvSpPr>
          <p:nvPr>
            <p:ph idx="1"/>
          </p:nvPr>
        </p:nvSpPr>
        <p:spPr>
          <a:xfrm>
            <a:off x="838200" y="1690687"/>
            <a:ext cx="10515600" cy="4068261"/>
          </a:xfrm>
        </p:spPr>
        <p:txBody>
          <a:bodyPr>
            <a:normAutofit/>
          </a:bodyPr>
          <a:lstStyle/>
          <a:p>
            <a:pPr marL="457200" indent="-457200">
              <a:buFont typeface="+mj-lt"/>
              <a:buAutoNum type="arabicPeriod"/>
            </a:pPr>
            <a:r>
              <a:rPr lang="da-DK" sz="1800" dirty="0">
                <a:latin typeface="DIN-Regular"/>
                <a:cs typeface="DIN-Regular"/>
              </a:rPr>
              <a:t>Hvad er læsning?</a:t>
            </a:r>
          </a:p>
          <a:p>
            <a:pPr marL="457200" indent="-457200">
              <a:buFont typeface="+mj-lt"/>
              <a:buAutoNum type="arabicPeriod"/>
            </a:pPr>
            <a:r>
              <a:rPr lang="da-DK" sz="1800" dirty="0">
                <a:latin typeface="DIN-Regular"/>
                <a:cs typeface="DIN-Regular"/>
              </a:rPr>
              <a:t>Børns læseudvikling – alle er forskellige.</a:t>
            </a:r>
          </a:p>
          <a:p>
            <a:pPr marL="457200" indent="-457200">
              <a:buFont typeface="+mj-lt"/>
              <a:buAutoNum type="arabicPeriod"/>
            </a:pPr>
            <a:r>
              <a:rPr lang="da-DK" sz="1800" dirty="0">
                <a:latin typeface="DIN-Regular"/>
                <a:cs typeface="DIN-Regular"/>
              </a:rPr>
              <a:t>Læsning i skolen – undervisning og strategier.</a:t>
            </a:r>
          </a:p>
          <a:p>
            <a:pPr marL="457200" indent="-457200">
              <a:buFont typeface="+mj-lt"/>
              <a:buAutoNum type="arabicPeriod"/>
            </a:pPr>
            <a:r>
              <a:rPr lang="da-DK" sz="1800" dirty="0">
                <a:latin typeface="DIN-Regular"/>
                <a:cs typeface="DIN-Regular"/>
              </a:rPr>
              <a:t>Læsning derhjemme – læsetræning.</a:t>
            </a:r>
          </a:p>
          <a:p>
            <a:pPr marL="457200" indent="-457200">
              <a:buFont typeface="+mj-lt"/>
              <a:buAutoNum type="arabicPeriod"/>
            </a:pPr>
            <a:r>
              <a:rPr lang="da-DK" sz="1800" dirty="0">
                <a:latin typeface="DIN-Regular"/>
                <a:cs typeface="DIN-Regular"/>
              </a:rPr>
              <a:t>Skab læselyst.</a:t>
            </a:r>
          </a:p>
          <a:p>
            <a:pPr marL="457200" indent="-457200">
              <a:buFont typeface="+mj-lt"/>
              <a:buAutoNum type="arabicPeriod"/>
            </a:pPr>
            <a:r>
              <a:rPr lang="da-DK" sz="1800" dirty="0">
                <a:latin typeface="DIN-Regular"/>
                <a:cs typeface="DIN-Regular"/>
              </a:rPr>
              <a:t>Gode råd, når dit barn læser for dig.</a:t>
            </a:r>
          </a:p>
          <a:p>
            <a:pPr marL="457200" indent="-457200">
              <a:buFont typeface="+mj-lt"/>
              <a:buAutoNum type="arabicPeriod"/>
            </a:pPr>
            <a:r>
              <a:rPr lang="da-DK" sz="1800" dirty="0">
                <a:latin typeface="DIN-Regular"/>
                <a:cs typeface="DIN-Regular"/>
              </a:rPr>
              <a:t>Læseidéer for dig og dit barn.</a:t>
            </a:r>
          </a:p>
          <a:p>
            <a:pPr marL="457200" indent="-457200">
              <a:buFont typeface="+mj-lt"/>
              <a:buAutoNum type="arabicPeriod"/>
            </a:pPr>
            <a:r>
              <a:rPr lang="da-DK" sz="1800" dirty="0">
                <a:latin typeface="DIN-Regular"/>
                <a:cs typeface="DIN-Regular"/>
              </a:rPr>
              <a:t>Læsetests og prøver.</a:t>
            </a:r>
          </a:p>
          <a:p>
            <a:pPr marL="457200" indent="-457200">
              <a:buFont typeface="+mj-lt"/>
              <a:buAutoNum type="arabicPeriod"/>
            </a:pPr>
            <a:r>
              <a:rPr lang="da-DK" sz="1800" dirty="0">
                <a:latin typeface="DIN-Regular"/>
                <a:cs typeface="DIN-Regular"/>
              </a:rPr>
              <a:t>Når læsning er en udfordring.</a:t>
            </a:r>
          </a:p>
          <a:p>
            <a:pPr marL="457200" indent="-457200">
              <a:buFont typeface="+mj-lt"/>
              <a:buAutoNum type="arabicPeriod"/>
            </a:pPr>
            <a:r>
              <a:rPr lang="da-DK" sz="1800" dirty="0">
                <a:latin typeface="DIN-Regular"/>
                <a:cs typeface="DIN-Regular"/>
              </a:rPr>
              <a:t>Spørgsmål.</a:t>
            </a:r>
          </a:p>
          <a:p>
            <a:endParaRPr lang="da-DK" sz="1800" dirty="0">
              <a:latin typeface="DIN-Regular"/>
              <a:cs typeface="DIN-Regular"/>
            </a:endParaRPr>
          </a:p>
        </p:txBody>
      </p:sp>
      <p:sp>
        <p:nvSpPr>
          <p:cNvPr id="12" name="Tekstfelt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235DB62-F8B4-C9E5-12CC-FC64106AF466}"/>
              </a:ext>
            </a:extLst>
          </p:cNvPr>
          <p:cNvSpPr txBox="1"/>
          <p:nvPr/>
        </p:nvSpPr>
        <p:spPr>
          <a:xfrm>
            <a:off x="838199" y="192812"/>
            <a:ext cx="10323081" cy="369332"/>
          </a:xfrm>
          <a:prstGeom prst="rect">
            <a:avLst/>
          </a:prstGeom>
          <a:noFill/>
        </p:spPr>
        <p:txBody>
          <a:bodyPr wrap="square">
            <a:spAutoFit/>
          </a:bodyPr>
          <a:lstStyle/>
          <a:p>
            <a:r>
              <a:rPr lang="da-DK" sz="1800" b="1" dirty="0">
                <a:latin typeface="DIN-Bold"/>
                <a:cs typeface="DIN-Bold"/>
              </a:rPr>
              <a:t>LÆSNING OG LÆSETRÆNING </a:t>
            </a:r>
            <a:r>
              <a:rPr lang="da-DK" sz="1800" dirty="0">
                <a:latin typeface="DIN-Regular"/>
                <a:cs typeface="DIN-Regular"/>
              </a:rPr>
              <a:t>– vejledning til forældre om læsetræningen i de første skoleår</a:t>
            </a:r>
            <a:endParaRPr lang="da-DK" dirty="0">
              <a:latin typeface="DIN-Regular"/>
              <a:cs typeface="DIN-Regular"/>
            </a:endParaRPr>
          </a:p>
        </p:txBody>
      </p:sp>
      <p:pic>
        <p:nvPicPr>
          <p:cNvPr id="11" name="Billede 10"/>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290568" y="990600"/>
            <a:ext cx="3596632" cy="435381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3551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34FB655-1810-7DDB-C362-F2B63FB1DD5A}"/>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A79D65A-5524-F1A2-D17C-EF1822F5A3C4}"/>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1308F58-9143-A20B-DF48-F5D68F07CF1B}"/>
              </a:ext>
            </a:extLst>
          </p:cNvPr>
          <p:cNvSpPr txBox="1"/>
          <p:nvPr/>
        </p:nvSpPr>
        <p:spPr>
          <a:xfrm>
            <a:off x="5285511" y="5940479"/>
            <a:ext cx="6745386"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B03D44A-7748-B5A9-C29D-1C04CB3F8742}"/>
              </a:ext>
            </a:extLst>
          </p:cNvPr>
          <p:cNvSpPr>
            <a:spLocks noGrp="1"/>
          </p:cNvSpPr>
          <p:nvPr>
            <p:ph type="title"/>
          </p:nvPr>
        </p:nvSpPr>
        <p:spPr>
          <a:xfrm>
            <a:off x="838200" y="161925"/>
            <a:ext cx="10515600" cy="1325563"/>
          </a:xfrm>
        </p:spPr>
        <p:txBody>
          <a:bodyPr>
            <a:normAutofit/>
          </a:bodyPr>
          <a:lstStyle/>
          <a:p>
            <a:r>
              <a:rPr lang="da-DK" sz="4000" dirty="0">
                <a:latin typeface="DIN-Bold"/>
                <a:cs typeface="DIN-Bold"/>
              </a:rPr>
              <a:t>1. Hvad er læsning?</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DFD0D19-9872-DA37-3F19-D0E951558EBE}"/>
              </a:ext>
            </a:extLst>
          </p:cNvPr>
          <p:cNvSpPr>
            <a:spLocks noGrp="1"/>
          </p:cNvSpPr>
          <p:nvPr>
            <p:ph sz="half" idx="1"/>
          </p:nvPr>
        </p:nvSpPr>
        <p:spPr>
          <a:xfrm>
            <a:off x="838200" y="1603554"/>
            <a:ext cx="5181600" cy="4351338"/>
          </a:xfrm>
        </p:spPr>
        <p:txBody>
          <a:bodyPr>
            <a:normAutofit/>
          </a:bodyPr>
          <a:lstStyle/>
          <a:p>
            <a:r>
              <a:rPr lang="da-DK" sz="1800" dirty="0">
                <a:latin typeface="DIN-Regular"/>
                <a:cs typeface="DIN-Regular"/>
              </a:rPr>
              <a:t>Hvad er læsning? </a:t>
            </a:r>
          </a:p>
          <a:p>
            <a:r>
              <a:rPr lang="da-DK" sz="1800" dirty="0">
                <a:latin typeface="DIN-Regular"/>
                <a:cs typeface="DIN-Regular"/>
              </a:rPr>
              <a:t>Hvordan lærer man at læse? </a:t>
            </a:r>
          </a:p>
          <a:p>
            <a:pPr marL="0" indent="0">
              <a:buNone/>
            </a:pPr>
            <a:endParaRPr lang="da-DK" sz="1800" b="1" dirty="0">
              <a:latin typeface="DIN-Bold"/>
              <a:cs typeface="DIN-Bold"/>
            </a:endParaRPr>
          </a:p>
          <a:p>
            <a:pPr marL="0" indent="0">
              <a:buNone/>
            </a:pPr>
            <a:r>
              <a:rPr lang="da-DK" sz="2400" b="1" dirty="0">
                <a:latin typeface="DIN-Bold"/>
                <a:cs typeface="DIN-Bold"/>
              </a:rPr>
              <a:t>De tre alfabeter</a:t>
            </a:r>
          </a:p>
          <a:p>
            <a:pPr marL="0" indent="0">
              <a:buNone/>
            </a:pPr>
            <a:r>
              <a:rPr lang="da-DK" sz="1800" dirty="0">
                <a:latin typeface="DIN-Regular"/>
                <a:cs typeface="DIN-Bold"/>
              </a:rPr>
              <a:t>Bogstavernes …</a:t>
            </a:r>
            <a:endParaRPr lang="da-DK" sz="1800" dirty="0">
              <a:latin typeface="DIN-Regular"/>
              <a:cs typeface="DIN-Regular"/>
            </a:endParaRPr>
          </a:p>
          <a:p>
            <a:r>
              <a:rPr lang="da-DK" sz="1800" dirty="0">
                <a:latin typeface="DIN-Regular"/>
                <a:cs typeface="DIN-Regular"/>
              </a:rPr>
              <a:t>Navn.</a:t>
            </a:r>
          </a:p>
          <a:p>
            <a:r>
              <a:rPr lang="da-DK" sz="1800" dirty="0">
                <a:latin typeface="DIN-Regular"/>
                <a:cs typeface="DIN-Regular"/>
              </a:rPr>
              <a:t>Form.</a:t>
            </a:r>
          </a:p>
          <a:p>
            <a:r>
              <a:rPr lang="da-DK" sz="1800" dirty="0">
                <a:latin typeface="DIN-Regular"/>
                <a:cs typeface="DIN-Regular"/>
              </a:rPr>
              <a:t>Lyd.</a:t>
            </a:r>
          </a:p>
          <a:p>
            <a:endParaRPr lang="da-DK" sz="1800" dirty="0">
              <a:latin typeface="DIN-Regular"/>
              <a:cs typeface="DIN-Regular"/>
            </a:endParaRPr>
          </a:p>
          <a:p>
            <a:pPr marL="0" indent="0">
              <a:buNone/>
            </a:pPr>
            <a:endParaRPr lang="da-DK" sz="1800" dirty="0">
              <a:latin typeface="DIN-Regular"/>
              <a:cs typeface="DIN-Regular"/>
            </a:endParaRPr>
          </a:p>
          <a:p>
            <a:endParaRPr lang="da-DK" sz="1800" dirty="0">
              <a:latin typeface="DIN-Regular"/>
              <a:cs typeface="DIN-Regular"/>
            </a:endParaRPr>
          </a:p>
        </p:txBody>
      </p:sp>
      <p:pic>
        <p:nvPicPr>
          <p:cNvPr id="9" name="Billede 8" descr="læsestien 1_ny_powerpoin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117528" y="1060404"/>
            <a:ext cx="5913370" cy="417868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53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7078695-51E8-9986-D64E-AC39596C8635}"/>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1B6AAD9-CBC2-85D2-87C1-8122A686A6D8}"/>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82962F6-39F2-AA69-6359-C800A7ADAF98}"/>
              </a:ext>
            </a:extLst>
          </p:cNvPr>
          <p:cNvSpPr txBox="1"/>
          <p:nvPr/>
        </p:nvSpPr>
        <p:spPr>
          <a:xfrm>
            <a:off x="5052985" y="5940479"/>
            <a:ext cx="6977912"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D51487D-DEC2-9A6C-BDA3-596B37980CCE}"/>
              </a:ext>
            </a:extLst>
          </p:cNvPr>
          <p:cNvSpPr>
            <a:spLocks noGrp="1"/>
          </p:cNvSpPr>
          <p:nvPr>
            <p:ph type="title"/>
          </p:nvPr>
        </p:nvSpPr>
        <p:spPr>
          <a:xfrm>
            <a:off x="838200" y="161925"/>
            <a:ext cx="10515600" cy="1758315"/>
          </a:xfrm>
        </p:spPr>
        <p:txBody>
          <a:bodyPr>
            <a:normAutofit/>
          </a:bodyPr>
          <a:lstStyle/>
          <a:p>
            <a:r>
              <a:rPr lang="da-DK" sz="4000" dirty="0">
                <a:latin typeface="DIN-Bold"/>
                <a:cs typeface="DIN-Bold"/>
              </a:rPr>
              <a:t>2. Børns læseudvikling – alle </a:t>
            </a:r>
            <a:br>
              <a:rPr lang="da-DK" sz="4000" dirty="0">
                <a:latin typeface="DIN-Bold"/>
                <a:cs typeface="DIN-Bold"/>
              </a:rPr>
            </a:br>
            <a:r>
              <a:rPr lang="da-DK" sz="4000" dirty="0">
                <a:latin typeface="DIN-Bold"/>
                <a:cs typeface="DIN-Bold"/>
              </a:rPr>
              <a:t>er forskellige</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D66B6A0-619B-5A9E-9452-1E19664C47BB}"/>
              </a:ext>
            </a:extLst>
          </p:cNvPr>
          <p:cNvSpPr>
            <a:spLocks noGrp="1"/>
          </p:cNvSpPr>
          <p:nvPr>
            <p:ph idx="1"/>
          </p:nvPr>
        </p:nvSpPr>
        <p:spPr>
          <a:xfrm>
            <a:off x="838200" y="2285999"/>
            <a:ext cx="10515600" cy="3890963"/>
          </a:xfrm>
        </p:spPr>
        <p:txBody>
          <a:bodyPr/>
          <a:lstStyle/>
          <a:p>
            <a:r>
              <a:rPr lang="da-DK" sz="2400" b="1" dirty="0">
                <a:latin typeface="DIN-Bold"/>
                <a:cs typeface="DIN-Bold"/>
              </a:rPr>
              <a:t>Alle børn er forskellige </a:t>
            </a:r>
          </a:p>
          <a:p>
            <a:pPr marL="0" indent="0">
              <a:buNone/>
            </a:pPr>
            <a:r>
              <a:rPr lang="da-DK" sz="1800" dirty="0">
                <a:latin typeface="DIN-Regular"/>
                <a:cs typeface="DIN-Regular"/>
              </a:rPr>
              <a:t>– læseudviklingen er individuel.</a:t>
            </a:r>
          </a:p>
          <a:p>
            <a:endParaRPr lang="da-DK" dirty="0"/>
          </a:p>
          <a:p>
            <a:r>
              <a:rPr lang="da-DK" sz="2400" b="1" dirty="0">
                <a:latin typeface="DIN-Bold"/>
                <a:cs typeface="DIN-Bold"/>
              </a:rPr>
              <a:t>Undervisningen differentieres </a:t>
            </a:r>
          </a:p>
          <a:p>
            <a:pPr marL="0" indent="0">
              <a:buNone/>
            </a:pPr>
            <a:r>
              <a:rPr lang="da-DK" sz="1800" dirty="0">
                <a:latin typeface="DIN-Regular"/>
                <a:cs typeface="DIN-Regular"/>
              </a:rPr>
              <a:t>– alle skal kunne deltage i undervisningen.</a:t>
            </a:r>
          </a:p>
        </p:txBody>
      </p:sp>
      <p:pic>
        <p:nvPicPr>
          <p:cNvPr id="8" name="Billede 7" descr="profiler.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152757" y="-1733306"/>
            <a:ext cx="6885934" cy="974446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5790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2252999-0EA8-458F-5F7A-300594909DCB}"/>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F743A6A-F164-7AAB-F51A-56DA07700AC3}"/>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8EF5E37-63E4-F168-01DB-13D25EE551FC}"/>
              </a:ext>
            </a:extLst>
          </p:cNvPr>
          <p:cNvSpPr txBox="1"/>
          <p:nvPr/>
        </p:nvSpPr>
        <p:spPr>
          <a:xfrm>
            <a:off x="5097701" y="5940479"/>
            <a:ext cx="6933196"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390931D-D87B-A7F6-4303-05ADD7386368}"/>
              </a:ext>
            </a:extLst>
          </p:cNvPr>
          <p:cNvSpPr>
            <a:spLocks noGrp="1"/>
          </p:cNvSpPr>
          <p:nvPr>
            <p:ph type="title"/>
          </p:nvPr>
        </p:nvSpPr>
        <p:spPr>
          <a:xfrm>
            <a:off x="838200" y="354965"/>
            <a:ext cx="10703560" cy="1325563"/>
          </a:xfrm>
        </p:spPr>
        <p:txBody>
          <a:bodyPr>
            <a:normAutofit/>
          </a:bodyPr>
          <a:lstStyle/>
          <a:p>
            <a:r>
              <a:rPr lang="da-DK" sz="4000" dirty="0">
                <a:latin typeface="DIN-Bold"/>
                <a:cs typeface="DIN-Bold"/>
              </a:rPr>
              <a:t>3. Læsning i skolen – undervisning og strategier</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BFC5BE1-39CD-C3D3-D0CD-DCA2D493E585}"/>
              </a:ext>
            </a:extLst>
          </p:cNvPr>
          <p:cNvSpPr>
            <a:spLocks noGrp="1"/>
          </p:cNvSpPr>
          <p:nvPr>
            <p:ph idx="1"/>
          </p:nvPr>
        </p:nvSpPr>
        <p:spPr>
          <a:xfrm>
            <a:off x="838200" y="2049145"/>
            <a:ext cx="10515600" cy="4351338"/>
          </a:xfrm>
        </p:spPr>
        <p:txBody>
          <a:bodyPr>
            <a:normAutofit/>
          </a:bodyPr>
          <a:lstStyle/>
          <a:p>
            <a:pPr marL="0" indent="0">
              <a:buNone/>
            </a:pPr>
            <a:r>
              <a:rPr lang="da-DK" sz="1800" dirty="0">
                <a:latin typeface="DIN-Regular"/>
                <a:cs typeface="DIN-Regular"/>
              </a:rPr>
              <a:t>Strategier til at læse og stave: </a:t>
            </a:r>
          </a:p>
          <a:p>
            <a:r>
              <a:rPr lang="da-DK" sz="1800" dirty="0" err="1">
                <a:latin typeface="DIN-Regular"/>
                <a:cs typeface="DIN-Regular"/>
              </a:rPr>
              <a:t>Tapping</a:t>
            </a:r>
            <a:r>
              <a:rPr lang="da-DK" sz="1800" dirty="0">
                <a:latin typeface="DIN-Regular"/>
                <a:cs typeface="DIN-Regular"/>
              </a:rPr>
              <a:t>.</a:t>
            </a:r>
          </a:p>
          <a:p>
            <a:r>
              <a:rPr lang="da-DK" sz="1800" dirty="0" err="1">
                <a:latin typeface="DIN-Regular"/>
                <a:cs typeface="DIN-Regular"/>
              </a:rPr>
              <a:t>Lydér</a:t>
            </a:r>
            <a:r>
              <a:rPr lang="da-DK" sz="1800" dirty="0">
                <a:latin typeface="DIN-Regular"/>
                <a:cs typeface="DIN-Regular"/>
              </a:rPr>
              <a:t>.</a:t>
            </a:r>
          </a:p>
          <a:p>
            <a:r>
              <a:rPr lang="da-DK" sz="1800" dirty="0">
                <a:latin typeface="DIN-Regular"/>
                <a:cs typeface="DIN-Regular"/>
              </a:rPr>
              <a:t>Glid ind i ordet.</a:t>
            </a:r>
          </a:p>
          <a:p>
            <a:endParaRPr lang="da-DK" sz="1800" dirty="0">
              <a:latin typeface="DIN-Regular"/>
              <a:cs typeface="DIN-Regular"/>
            </a:endParaRPr>
          </a:p>
        </p:txBody>
      </p:sp>
      <p:pic>
        <p:nvPicPr>
          <p:cNvPr id="14" name="Billede 13" descr="Strategier-5.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478451" y="1777818"/>
            <a:ext cx="2273663" cy="2623457"/>
          </a:xfrm>
          <a:prstGeom prst="rect">
            <a:avLst/>
          </a:prstGeom>
        </p:spPr>
      </p:pic>
      <p:pic>
        <p:nvPicPr>
          <p:cNvPr id="17" name="Billede 16" descr="tappefinger.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44495" y="2463806"/>
            <a:ext cx="1362375" cy="1799584"/>
          </a:xfrm>
          <a:prstGeom prst="rect">
            <a:avLst/>
          </a:prstGeom>
        </p:spPr>
      </p:pic>
      <p:pic>
        <p:nvPicPr>
          <p:cNvPr id="18" name="Billede 17" descr="Strategier-6.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8973274" y="1617754"/>
            <a:ext cx="2589149" cy="2692082"/>
          </a:xfrm>
          <a:prstGeom prst="rect">
            <a:avLst/>
          </a:prstGeom>
        </p:spPr>
      </p:pic>
      <p:sp>
        <p:nvSpPr>
          <p:cNvPr id="19" name="Tekstboks 18"/>
          <p:cNvSpPr txBox="1"/>
          <p:nvPr/>
        </p:nvSpPr>
        <p:spPr>
          <a:xfrm>
            <a:off x="4257040" y="4521200"/>
            <a:ext cx="1219200" cy="338554"/>
          </a:xfrm>
          <a:prstGeom prst="rect">
            <a:avLst/>
          </a:prstGeom>
          <a:noFill/>
        </p:spPr>
        <p:txBody>
          <a:bodyPr wrap="square" rtlCol="0">
            <a:spAutoFit/>
          </a:bodyPr>
          <a:lstStyle/>
          <a:p>
            <a:pPr algn="ctr"/>
            <a:r>
              <a:rPr lang="da-DK" sz="1600" dirty="0" err="1">
                <a:latin typeface="DIN-Regular"/>
                <a:cs typeface="DIN-Regular"/>
              </a:rPr>
              <a:t>Tapping</a:t>
            </a:r>
            <a:endParaRPr lang="da-DK" sz="1600" dirty="0"/>
          </a:p>
        </p:txBody>
      </p:sp>
      <p:sp>
        <p:nvSpPr>
          <p:cNvPr id="20" name="Tekstboks 19"/>
          <p:cNvSpPr txBox="1"/>
          <p:nvPr/>
        </p:nvSpPr>
        <p:spPr>
          <a:xfrm>
            <a:off x="6554650" y="4521200"/>
            <a:ext cx="1219200" cy="338554"/>
          </a:xfrm>
          <a:prstGeom prst="rect">
            <a:avLst/>
          </a:prstGeom>
          <a:noFill/>
        </p:spPr>
        <p:txBody>
          <a:bodyPr wrap="square" rtlCol="0">
            <a:spAutoFit/>
          </a:bodyPr>
          <a:lstStyle/>
          <a:p>
            <a:pPr algn="ctr"/>
            <a:r>
              <a:rPr lang="da-DK" sz="1600" dirty="0" err="1">
                <a:latin typeface="DIN-Regular"/>
                <a:cs typeface="DIN-Regular"/>
              </a:rPr>
              <a:t>Lydér</a:t>
            </a:r>
            <a:endParaRPr lang="da-DK" sz="1600" dirty="0"/>
          </a:p>
        </p:txBody>
      </p:sp>
      <p:sp>
        <p:nvSpPr>
          <p:cNvPr id="21" name="Tekstboks 20"/>
          <p:cNvSpPr txBox="1"/>
          <p:nvPr/>
        </p:nvSpPr>
        <p:spPr>
          <a:xfrm>
            <a:off x="8821781" y="4521200"/>
            <a:ext cx="2194560" cy="338554"/>
          </a:xfrm>
          <a:prstGeom prst="rect">
            <a:avLst/>
          </a:prstGeom>
          <a:noFill/>
        </p:spPr>
        <p:txBody>
          <a:bodyPr wrap="square" rtlCol="0">
            <a:spAutoFit/>
          </a:bodyPr>
          <a:lstStyle/>
          <a:p>
            <a:pPr algn="ctr"/>
            <a:r>
              <a:rPr lang="da-DK" sz="1600" dirty="0">
                <a:latin typeface="DIN-Regular"/>
                <a:cs typeface="DIN-Regular"/>
              </a:rPr>
              <a:t>Glid ind i ordet</a:t>
            </a:r>
            <a:endParaRPr lang="da-DK" sz="1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5761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EBEAED4-01A3-7415-5D7B-9FB7C0BF55AB}"/>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29CB85D-5992-52F9-FE72-A7BE45FAD644}"/>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3B5AECB-4309-52CB-B0CC-4441B2FA5C69}"/>
              </a:ext>
            </a:extLst>
          </p:cNvPr>
          <p:cNvSpPr txBox="1"/>
          <p:nvPr/>
        </p:nvSpPr>
        <p:spPr>
          <a:xfrm>
            <a:off x="5106645" y="5940479"/>
            <a:ext cx="6924252"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9C3CBB-46AC-3D7A-2CB9-AA320B205E47}"/>
              </a:ext>
            </a:extLst>
          </p:cNvPr>
          <p:cNvSpPr>
            <a:spLocks noGrp="1"/>
          </p:cNvSpPr>
          <p:nvPr>
            <p:ph type="title"/>
          </p:nvPr>
        </p:nvSpPr>
        <p:spPr>
          <a:xfrm>
            <a:off x="838200" y="161925"/>
            <a:ext cx="10515600" cy="1325563"/>
          </a:xfrm>
        </p:spPr>
        <p:txBody>
          <a:bodyPr>
            <a:normAutofit/>
          </a:bodyPr>
          <a:lstStyle/>
          <a:p>
            <a:r>
              <a:rPr lang="da-DK" sz="4000" dirty="0">
                <a:latin typeface="DIN-Bold"/>
                <a:cs typeface="DIN-Bold"/>
              </a:rPr>
              <a:t>4. Læsning derhjemme – læsetræning</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B3EFE72-725D-5203-59C0-87855060390F}"/>
              </a:ext>
            </a:extLst>
          </p:cNvPr>
          <p:cNvSpPr>
            <a:spLocks noGrp="1"/>
          </p:cNvSpPr>
          <p:nvPr>
            <p:ph idx="1"/>
          </p:nvPr>
        </p:nvSpPr>
        <p:spPr/>
        <p:txBody>
          <a:bodyPr>
            <a:normAutofit/>
          </a:bodyPr>
          <a:lstStyle/>
          <a:p>
            <a:pPr marL="0" indent="0">
              <a:buNone/>
            </a:pPr>
            <a:r>
              <a:rPr lang="da-DK" sz="1800" dirty="0">
                <a:latin typeface="DIN-Regular"/>
                <a:cs typeface="DIN-Regular"/>
              </a:rPr>
              <a:t>Læsemappen – til læsetræningen derhjemme:</a:t>
            </a:r>
          </a:p>
          <a:p>
            <a:r>
              <a:rPr lang="da-DK" sz="1800" dirty="0">
                <a:latin typeface="DIN-Regular"/>
                <a:cs typeface="DIN-Regular"/>
              </a:rPr>
              <a:t>Læsekontrakt.</a:t>
            </a:r>
          </a:p>
          <a:p>
            <a:r>
              <a:rPr lang="da-DK" sz="1800" dirty="0">
                <a:latin typeface="DIN-Regular"/>
                <a:cs typeface="DIN-Regular"/>
              </a:rPr>
              <a:t>Læsekort.</a:t>
            </a:r>
          </a:p>
          <a:p>
            <a:r>
              <a:rPr lang="da-DK" sz="1800" dirty="0">
                <a:latin typeface="DIN-Regular"/>
                <a:cs typeface="DIN-Regular"/>
              </a:rPr>
              <a:t>Læsebøger.</a:t>
            </a:r>
          </a:p>
          <a:p>
            <a:endParaRPr lang="da-DK" sz="2400" dirty="0">
              <a:latin typeface="DIN-Regular"/>
              <a:cs typeface="DIN-Regular"/>
            </a:endParaRPr>
          </a:p>
        </p:txBody>
      </p:sp>
      <p:pic>
        <p:nvPicPr>
          <p:cNvPr id="9" name="Billede 8" descr="Læsepjece og oplæg-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477000" y="1397274"/>
            <a:ext cx="5715000" cy="430248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9090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FE970FB-3ACB-B951-32E5-2B995C79F156}"/>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C38E06C-6595-1667-CC3D-28D8A7E1A3A3}"/>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B96D213-07AB-8F4E-2E3E-B65636CEE9BA}"/>
              </a:ext>
            </a:extLst>
          </p:cNvPr>
          <p:cNvSpPr txBox="1"/>
          <p:nvPr/>
        </p:nvSpPr>
        <p:spPr>
          <a:xfrm>
            <a:off x="5017211" y="5940479"/>
            <a:ext cx="7013686"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F5F4EBF-4929-02DE-E6F8-D5D67AA12D45}"/>
              </a:ext>
            </a:extLst>
          </p:cNvPr>
          <p:cNvSpPr>
            <a:spLocks noGrp="1"/>
          </p:cNvSpPr>
          <p:nvPr>
            <p:ph type="title"/>
          </p:nvPr>
        </p:nvSpPr>
        <p:spPr>
          <a:xfrm>
            <a:off x="838200" y="161925"/>
            <a:ext cx="10515600" cy="1325563"/>
          </a:xfrm>
        </p:spPr>
        <p:txBody>
          <a:bodyPr>
            <a:normAutofit/>
          </a:bodyPr>
          <a:lstStyle/>
          <a:p>
            <a:r>
              <a:rPr lang="da-DK" sz="4000" dirty="0">
                <a:latin typeface="DIN-Bold"/>
                <a:cs typeface="DIN-Bold"/>
              </a:rPr>
              <a:t>5. Skab læselyst</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74B9280-0541-C481-FD38-8CAEDF954FB7}"/>
              </a:ext>
            </a:extLst>
          </p:cNvPr>
          <p:cNvSpPr>
            <a:spLocks noGrp="1"/>
          </p:cNvSpPr>
          <p:nvPr>
            <p:ph idx="1"/>
          </p:nvPr>
        </p:nvSpPr>
        <p:spPr/>
        <p:txBody>
          <a:bodyPr>
            <a:normAutofit/>
          </a:bodyPr>
          <a:lstStyle/>
          <a:p>
            <a:pPr marL="0" indent="0">
              <a:buNone/>
            </a:pPr>
            <a:r>
              <a:rPr lang="da-DK" sz="1800" dirty="0">
                <a:latin typeface="DIN-Regular"/>
                <a:cs typeface="DIN-Regular"/>
              </a:rPr>
              <a:t>Det vigtigste, du kan gøre, </a:t>
            </a:r>
            <a:r>
              <a:rPr lang="da-DK" sz="1800" dirty="0">
                <a:latin typeface="DIN-Bold"/>
                <a:cs typeface="DIN-Bold"/>
              </a:rPr>
              <a:t>er </a:t>
            </a:r>
            <a:r>
              <a:rPr lang="da-DK" sz="1800" b="1" dirty="0">
                <a:latin typeface="DIN-Bold"/>
                <a:cs typeface="DIN-Bold"/>
              </a:rPr>
              <a:t>at støtte og opmuntre dit barn</a:t>
            </a:r>
            <a:r>
              <a:rPr lang="da-DK" sz="1800" dirty="0">
                <a:latin typeface="DIN-Bold"/>
                <a:cs typeface="DIN-Bold"/>
              </a:rPr>
              <a:t>. </a:t>
            </a:r>
          </a:p>
          <a:p>
            <a:r>
              <a:rPr lang="da-DK" sz="1800" dirty="0">
                <a:latin typeface="DIN-Regular"/>
                <a:cs typeface="DIN-Regular"/>
              </a:rPr>
              <a:t>Ros og opmuntring fremmer lysten til at læse.</a:t>
            </a:r>
          </a:p>
          <a:p>
            <a:r>
              <a:rPr lang="da-DK" sz="1800" dirty="0">
                <a:latin typeface="DIN-Regular"/>
                <a:cs typeface="DIN-Regular"/>
              </a:rPr>
              <a:t>Vis interesse for det, dit barn læser. </a:t>
            </a:r>
          </a:p>
          <a:p>
            <a:r>
              <a:rPr lang="da-DK" sz="1800" dirty="0">
                <a:latin typeface="DIN-Regular"/>
                <a:cs typeface="DIN-Regular"/>
              </a:rPr>
              <a:t>Tal med dit barn om ord, vendinger og sproglige finurligheder.</a:t>
            </a:r>
          </a:p>
          <a:p>
            <a:r>
              <a:rPr lang="da-DK" sz="1800" dirty="0">
                <a:latin typeface="DIN-Regular"/>
                <a:cs typeface="DIN-Regular"/>
              </a:rPr>
              <a:t>Vær en god rollemodel for dit barn.</a:t>
            </a:r>
          </a:p>
          <a:p>
            <a:r>
              <a:rPr lang="da-DK" sz="1800" dirty="0">
                <a:latin typeface="DIN-Regular"/>
                <a:cs typeface="DIN-Regular"/>
              </a:rPr>
              <a:t>Gå på biblioteket sammen.</a:t>
            </a:r>
          </a:p>
          <a:p>
            <a:r>
              <a:rPr lang="da-DK" sz="1800" dirty="0">
                <a:latin typeface="DIN-Regular"/>
                <a:cs typeface="DIN-Regular"/>
              </a:rPr>
              <a:t>Stil spørgsmål til de bøger, dit barn har med hjem.</a:t>
            </a:r>
          </a:p>
          <a:p>
            <a:r>
              <a:rPr lang="da-DK" sz="1800" dirty="0">
                <a:latin typeface="DIN-Regular"/>
                <a:cs typeface="DIN-Regular"/>
              </a:rPr>
              <a:t>Svar på de spørgsmål, som dit barn stiller om ord, læsning og skrivning.</a:t>
            </a:r>
          </a:p>
          <a:p>
            <a:r>
              <a:rPr lang="da-DK" sz="1800" dirty="0">
                <a:latin typeface="DIN-Regular"/>
                <a:cs typeface="DIN-Regular"/>
              </a:rPr>
              <a:t>Læs højt for dit barn.</a:t>
            </a:r>
          </a:p>
        </p:txBody>
      </p:sp>
      <p:pic>
        <p:nvPicPr>
          <p:cNvPr id="11" name="Billede 10" descr="læseformel hurra.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76547" y="161925"/>
            <a:ext cx="1193800" cy="1587500"/>
          </a:xfrm>
          <a:prstGeom prst="rect">
            <a:avLst/>
          </a:prstGeom>
        </p:spPr>
      </p:pic>
      <p:pic>
        <p:nvPicPr>
          <p:cNvPr id="8" name="Billede 7" descr="pjece_FINAL_enkeltsider_0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8320842" y="462301"/>
            <a:ext cx="3871158" cy="547817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0653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0B15847-98EA-FC2D-A3AE-D6A91DCD54B1}"/>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8691665-A424-13DB-3443-F2A56A603E65}"/>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EA51262-BBDD-859C-D199-A04FF43F4616}"/>
              </a:ext>
            </a:extLst>
          </p:cNvPr>
          <p:cNvSpPr txBox="1"/>
          <p:nvPr/>
        </p:nvSpPr>
        <p:spPr>
          <a:xfrm>
            <a:off x="5097701" y="5940479"/>
            <a:ext cx="6933196"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B52613C-7DCE-8481-A01D-DC07158F68CD}"/>
              </a:ext>
            </a:extLst>
          </p:cNvPr>
          <p:cNvSpPr>
            <a:spLocks noGrp="1"/>
          </p:cNvSpPr>
          <p:nvPr>
            <p:ph type="title"/>
          </p:nvPr>
        </p:nvSpPr>
        <p:spPr/>
        <p:txBody>
          <a:bodyPr>
            <a:normAutofit/>
          </a:bodyPr>
          <a:lstStyle/>
          <a:p>
            <a:r>
              <a:rPr lang="da-DK" sz="4000" dirty="0">
                <a:latin typeface="DIN-Bold"/>
                <a:cs typeface="DIN-Bold"/>
              </a:rPr>
              <a:t>6. Gode råd, når dit barn læser for dig</a:t>
            </a:r>
          </a:p>
        </p:txBody>
      </p:sp>
      <p:sp>
        <p:nvSpPr>
          <p:cNvPr id="8" name="Pladsholder til indhold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C5E66F-022F-DD7C-14D0-C12EED9C32D3}"/>
              </a:ext>
            </a:extLst>
          </p:cNvPr>
          <p:cNvSpPr>
            <a:spLocks noGrp="1"/>
          </p:cNvSpPr>
          <p:nvPr>
            <p:ph idx="1"/>
          </p:nvPr>
        </p:nvSpPr>
        <p:spPr/>
        <p:txBody>
          <a:bodyPr/>
          <a:lstStyle/>
          <a:p>
            <a:pPr marL="0" indent="0">
              <a:buNone/>
            </a:pPr>
            <a:r>
              <a:rPr lang="da-DK" sz="1800" dirty="0">
                <a:latin typeface="DIN-Regular"/>
              </a:rPr>
              <a:t>Få den daglige læsning ind som en fast rutine i jeres familie – helst hver dag.</a:t>
            </a:r>
          </a:p>
          <a:p>
            <a:pPr marL="0" indent="0">
              <a:buNone/>
            </a:pPr>
            <a:r>
              <a:rPr lang="da-DK" sz="1800" dirty="0">
                <a:latin typeface="DIN-Regular"/>
              </a:rPr>
              <a:t>I pjecen er der gode råd om læsetræningen derhjemme:</a:t>
            </a:r>
          </a:p>
          <a:p>
            <a:pPr algn="l"/>
            <a:r>
              <a:rPr lang="da-DK" sz="1800" i="0" u="none" strike="noStrike" baseline="0" dirty="0">
                <a:latin typeface="DIN-Regular"/>
              </a:rPr>
              <a:t>Før barnet læser.</a:t>
            </a:r>
          </a:p>
          <a:p>
            <a:pPr algn="l"/>
            <a:r>
              <a:rPr lang="da-DK" sz="1800" i="0" u="none" strike="noStrike" baseline="0" dirty="0">
                <a:latin typeface="DIN-Regular"/>
              </a:rPr>
              <a:t>Mens barnet læser.</a:t>
            </a:r>
          </a:p>
          <a:p>
            <a:pPr algn="l"/>
            <a:r>
              <a:rPr lang="da-DK" sz="1800" i="0" u="none" strike="noStrike" baseline="0" dirty="0">
                <a:latin typeface="DIN-Regular"/>
              </a:rPr>
              <a:t>Efter barnet har læst.</a:t>
            </a:r>
            <a:endParaRPr lang="da-DK" sz="1800" dirty="0">
              <a:latin typeface="DIN-Regular"/>
            </a:endParaRPr>
          </a:p>
          <a:p>
            <a:pPr marL="0" indent="0">
              <a:buNone/>
            </a:pPr>
            <a:endParaRPr lang="da-DK" sz="1800" dirty="0"/>
          </a:p>
          <a:p>
            <a:endParaRPr lang="da-DK" dirty="0"/>
          </a:p>
        </p:txBody>
      </p:sp>
      <p:pic>
        <p:nvPicPr>
          <p:cNvPr id="9" name="Billede 8" descr="pjece_FINAL_enkeltsider_0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177928" y="2057179"/>
            <a:ext cx="2661972" cy="3767027"/>
          </a:xfrm>
          <a:prstGeom prst="rect">
            <a:avLst/>
          </a:prstGeom>
        </p:spPr>
      </p:pic>
      <p:pic>
        <p:nvPicPr>
          <p:cNvPr id="13" name="Billede 12" descr="pjece_FINAL_enkeltsider_07_pp.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503908" y="2043945"/>
            <a:ext cx="2683965" cy="37981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239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9FE2711-7C9E-EB67-6B87-2D9482985357}"/>
            </a:ext>
          </a:extLst>
        </p:cNvPr>
        <p:cNvGrpSpPr/>
        <p:nvPr/>
      </p:nvGrpSpPr>
      <p:grpSpPr>
        <a:xfrm>
          <a:off x="0" y="0"/>
          <a:ext cx="0" cy="0"/>
          <a:chOff x="0" y="0"/>
          <a:chExt cx="0" cy="0"/>
        </a:xfrm>
      </p:grpSpPr>
      <p:pic>
        <p:nvPicPr>
          <p:cNvPr id="7" name="Billed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5A7BC6D-2ED6-48BD-743C-020B6C4AFB64}"/>
              </a:ext>
            </a:extLst>
          </p:cNvPr>
          <p:cNvPicPr>
            <a:picLocks noChangeAspect="1"/>
          </p:cNvPicPr>
          <p:nvPr/>
        </p:nvPicPr>
        <p:blipFill>
          <a:blip r:embed="rId3"/>
          <a:stretch>
            <a:fillRect/>
          </a:stretch>
        </p:blipFill>
        <p:spPr>
          <a:xfrm>
            <a:off x="0" y="5588000"/>
            <a:ext cx="12192000" cy="1270000"/>
          </a:xfrm>
          <a:prstGeom prst="rect">
            <a:avLst/>
          </a:prstGeom>
        </p:spPr>
      </p:pic>
      <p:sp>
        <p:nvSpPr>
          <p:cNvPr id="3" name="Tekstfelt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D0C1E2D-C09C-F24B-F204-5A907D1C31AA}"/>
              </a:ext>
            </a:extLst>
          </p:cNvPr>
          <p:cNvSpPr txBox="1"/>
          <p:nvPr/>
        </p:nvSpPr>
        <p:spPr>
          <a:xfrm>
            <a:off x="5097701" y="5940479"/>
            <a:ext cx="6933196" cy="523220"/>
          </a:xfrm>
          <a:prstGeom prst="rect">
            <a:avLst/>
          </a:prstGeom>
          <a:noFill/>
        </p:spPr>
        <p:txBody>
          <a:bodyPr wrap="square">
            <a:spAutoFit/>
          </a:bodyPr>
          <a:lstStyle/>
          <a:p>
            <a:pPr algn="r"/>
            <a:r>
              <a:rPr lang="da-DK" sz="1400" dirty="0" err="1">
                <a:solidFill>
                  <a:schemeClr val="bg1"/>
                </a:solidFill>
                <a:latin typeface="DIN-Regular"/>
                <a:cs typeface="DIN-Regular"/>
              </a:rPr>
              <a:t>Mestringsvejen</a:t>
            </a:r>
            <a:r>
              <a:rPr lang="da-DK" sz="1400" dirty="0">
                <a:solidFill>
                  <a:schemeClr val="bg1"/>
                </a:solidFill>
                <a:latin typeface="DIN-Regular"/>
                <a:cs typeface="DIN-Regular"/>
              </a:rPr>
              <a:t> © Dansk Psykologisk Forlag, M.B. Laursen &amp; M.A. </a:t>
            </a:r>
            <a:r>
              <a:rPr lang="da-DK" sz="1400" dirty="0" err="1">
                <a:solidFill>
                  <a:schemeClr val="bg1"/>
                </a:solidFill>
                <a:latin typeface="DIN-Regular"/>
                <a:cs typeface="DIN-Regular"/>
              </a:rPr>
              <a:t>Midtgaard</a:t>
            </a:r>
            <a:r>
              <a:rPr lang="da-DK" sz="1400" dirty="0">
                <a:solidFill>
                  <a:schemeClr val="bg1"/>
                </a:solidFill>
                <a:latin typeface="DIN-Regular"/>
                <a:cs typeface="DIN-Regular"/>
              </a:rPr>
              <a:t>, 2025</a:t>
            </a:r>
          </a:p>
          <a:p>
            <a:pPr algn="r"/>
            <a:r>
              <a:rPr lang="da-DK" sz="1400" dirty="0">
                <a:solidFill>
                  <a:schemeClr val="bg1"/>
                </a:solidFill>
                <a:latin typeface="DIN-Regular"/>
                <a:cs typeface="DIN-Regular"/>
              </a:rPr>
              <a:t>Læs mere på </a:t>
            </a:r>
            <a:r>
              <a:rPr lang="da-DK" sz="1400" dirty="0" err="1">
                <a:solidFill>
                  <a:schemeClr val="bg1"/>
                </a:solidFill>
                <a:latin typeface="DIN-Regular"/>
                <a:cs typeface="DIN-Regular"/>
              </a:rPr>
              <a:t>dpf.dk</a:t>
            </a:r>
            <a:endParaRPr lang="da-DK" sz="1400" dirty="0">
              <a:solidFill>
                <a:schemeClr val="bg1"/>
              </a:solidFill>
              <a:latin typeface="DIN-Regular"/>
              <a:cs typeface="DIN-Regular"/>
            </a:endParaRPr>
          </a:p>
        </p:txBody>
      </p:sp>
      <p:sp>
        <p:nvSpPr>
          <p:cNvPr id="2" name="Titel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69F0C77-55AE-174F-8C23-BD6C334EBA2F}"/>
              </a:ext>
            </a:extLst>
          </p:cNvPr>
          <p:cNvSpPr>
            <a:spLocks noGrp="1"/>
          </p:cNvSpPr>
          <p:nvPr>
            <p:ph type="title"/>
          </p:nvPr>
        </p:nvSpPr>
        <p:spPr>
          <a:xfrm>
            <a:off x="838200" y="161925"/>
            <a:ext cx="10515600" cy="1325563"/>
          </a:xfrm>
        </p:spPr>
        <p:txBody>
          <a:bodyPr>
            <a:normAutofit/>
          </a:bodyPr>
          <a:lstStyle/>
          <a:p>
            <a:r>
              <a:rPr lang="da-DK" sz="4000" dirty="0">
                <a:latin typeface="DIN-Bold"/>
                <a:cs typeface="DIN-Bold"/>
              </a:rPr>
              <a:t>7. Læseidéer for dig og dit barn</a:t>
            </a:r>
          </a:p>
        </p:txBody>
      </p:sp>
      <p:sp>
        <p:nvSpPr>
          <p:cNvPr id="4" name="Pladsholder til indhold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6F76AB-9FBF-9351-159C-0A4509F01855}"/>
              </a:ext>
            </a:extLst>
          </p:cNvPr>
          <p:cNvSpPr>
            <a:spLocks noGrp="1"/>
          </p:cNvSpPr>
          <p:nvPr>
            <p:ph idx="1"/>
          </p:nvPr>
        </p:nvSpPr>
        <p:spPr/>
        <p:txBody>
          <a:bodyPr>
            <a:normAutofit/>
          </a:bodyPr>
          <a:lstStyle/>
          <a:p>
            <a:r>
              <a:rPr lang="da-DK" sz="1800" dirty="0">
                <a:latin typeface="DIN-Regular"/>
                <a:cs typeface="DIN-Regular"/>
              </a:rPr>
              <a:t>Brug sjove måder at læse på (ekkolæsning, bankelæsning).</a:t>
            </a:r>
          </a:p>
          <a:p>
            <a:r>
              <a:rPr lang="da-DK" sz="1800" dirty="0">
                <a:latin typeface="DIN-Regular"/>
                <a:cs typeface="DIN-Regular"/>
              </a:rPr>
              <a:t>Skriv, hvad bogen handler om, eller lav en fortsættelse.</a:t>
            </a:r>
          </a:p>
          <a:p>
            <a:r>
              <a:rPr lang="da-DK" sz="1800" dirty="0">
                <a:latin typeface="DIN-Regular"/>
                <a:cs typeface="DIN-Regular"/>
              </a:rPr>
              <a:t>Tegn en tegning til bogen, I har læst.</a:t>
            </a:r>
          </a:p>
          <a:p>
            <a:r>
              <a:rPr lang="da-DK" sz="1800" dirty="0">
                <a:latin typeface="DIN-Regular"/>
                <a:cs typeface="DIN-Regular"/>
              </a:rPr>
              <a:t>Spil ordudviklende spil, fx billedlotteri.</a:t>
            </a:r>
          </a:p>
          <a:p>
            <a:r>
              <a:rPr lang="da-DK" sz="1800" dirty="0">
                <a:latin typeface="DIN-Regular"/>
                <a:cs typeface="DIN-Regular"/>
              </a:rPr>
              <a:t>Lån lydbøger – lad dit barn lytte til bøger.</a:t>
            </a:r>
          </a:p>
        </p:txBody>
      </p:sp>
      <p:pic>
        <p:nvPicPr>
          <p:cNvPr id="9" name="Billede 8" descr="Læsesekvenser-4.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964041" y="0"/>
            <a:ext cx="4846211"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8323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3C4F69F02FD0C429D887994A2C2D03A" ma:contentTypeVersion="0" ma:contentTypeDescription="Opret et nyt dokument." ma:contentTypeScope="" ma:versionID="a1216ae5e63a455cb0594009a4ce6773">
  <xsd:schema xmlns:xsd="http://www.w3.org/2001/XMLSchema" xmlns:xs="http://www.w3.org/2001/XMLSchema" xmlns:p="http://schemas.microsoft.com/office/2006/metadata/properties" targetNamespace="http://schemas.microsoft.com/office/2006/metadata/properties" ma:root="true" ma:fieldsID="9ae4e6eb03f2a2f70bea8248fcb5e6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43E71F-8E4C-491D-846F-3905FCFBC8FC}">
  <ds:schemaRefs>
    <ds:schemaRef ds:uri="http://schemas.microsoft.com/sharepoint/v3/contenttype/forms"/>
  </ds:schemaRefs>
</ds:datastoreItem>
</file>

<file path=customXml/itemProps2.xml><?xml version="1.0" encoding="utf-8"?>
<ds:datastoreItem xmlns:ds="http://schemas.openxmlformats.org/officeDocument/2006/customXml" ds:itemID="{5E36FC4B-1FC5-4211-965F-BC2D88F2C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A3D57E-2D70-4541-9B7B-8A8DAAB2E9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476</TotalTime>
  <Words>1419</Words>
  <Application>Microsoft Macintosh PowerPoint</Application>
  <PresentationFormat>Brugerdefineret</PresentationFormat>
  <Paragraphs>135</Paragraphs>
  <Slides>12</Slides>
  <Notes>11</Notes>
  <HiddenSlides>0</HiddenSlides>
  <MMClips>0</MMClips>
  <ScaleCrop>false</ScaleCrop>
  <HeadingPairs>
    <vt:vector size="4" baseType="variant">
      <vt:variant>
        <vt:lpstr>Designskabelon</vt:lpstr>
      </vt:variant>
      <vt:variant>
        <vt:i4>1</vt:i4>
      </vt:variant>
      <vt:variant>
        <vt:lpstr>Diastitler</vt:lpstr>
      </vt:variant>
      <vt:variant>
        <vt:i4>12</vt:i4>
      </vt:variant>
    </vt:vector>
  </HeadingPairs>
  <TitlesOfParts>
    <vt:vector size="13" baseType="lpstr">
      <vt:lpstr>Office-tema</vt:lpstr>
      <vt:lpstr>LÆSNING OG LÆSETRÆNING</vt:lpstr>
      <vt:lpstr>Dagsorden</vt:lpstr>
      <vt:lpstr>1. Hvad er læsning?</vt:lpstr>
      <vt:lpstr>2. Børns læseudvikling – alle  er forskellige</vt:lpstr>
      <vt:lpstr>3. Læsning i skolen – undervisning og strategier</vt:lpstr>
      <vt:lpstr>4. Læsning derhjemme – læsetræning</vt:lpstr>
      <vt:lpstr>5. Skab læselyst</vt:lpstr>
      <vt:lpstr>6. Gode råd, når dit barn læser for dig</vt:lpstr>
      <vt:lpstr>7. Læseidéer for dig og dit barn</vt:lpstr>
      <vt:lpstr>8. Læsetests og prøver</vt:lpstr>
      <vt:lpstr>9. Når læsning er en udfordring</vt:lpstr>
      <vt:lpstr>10. Spørgsmål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Montag</dc:creator>
  <cp:lastModifiedBy>Louise Perlmutter</cp:lastModifiedBy>
  <cp:revision>24</cp:revision>
  <dcterms:created xsi:type="dcterms:W3CDTF">2025-03-06T09:15:25Z</dcterms:created>
  <dcterms:modified xsi:type="dcterms:W3CDTF">2025-03-06T09:22:19Z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0x01010003C4F69F02FD0C429D887994A2C2D03A</vt:lpwstr>
  </property>
</Properties>
</file>